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75" r:id="rId2"/>
    <p:sldId id="256" r:id="rId3"/>
    <p:sldId id="274" r:id="rId4"/>
    <p:sldId id="257" r:id="rId5"/>
    <p:sldId id="258"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463" autoAdjust="0"/>
  </p:normalViewPr>
  <p:slideViewPr>
    <p:cSldViewPr snapToGrid="0">
      <p:cViewPr varScale="1">
        <p:scale>
          <a:sx n="97" d="100"/>
          <a:sy n="97" d="100"/>
        </p:scale>
        <p:origin x="10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ADB7E4-C300-42DD-A762-F893D0DC4AC6}" type="datetimeFigureOut">
              <a:rPr lang="zh-CN" altLang="en-US" smtClean="0"/>
              <a:t>2021/10/23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F88FC9-5AA3-4B80-8B2D-46A779B9E979}" type="slidenum">
              <a:rPr lang="zh-CN" altLang="en-US" smtClean="0"/>
              <a:t>‹#›</a:t>
            </a:fld>
            <a:endParaRPr lang="zh-CN" altLang="en-US"/>
          </a:p>
        </p:txBody>
      </p:sp>
    </p:spTree>
    <p:extLst>
      <p:ext uri="{BB962C8B-B14F-4D97-AF65-F5344CB8AC3E}">
        <p14:creationId xmlns:p14="http://schemas.microsoft.com/office/powerpoint/2010/main" val="610830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化石燃料生产活动产生的甲烷</a:t>
            </a:r>
            <a:r>
              <a:rPr lang="en-US" altLang="zh-CN" dirty="0"/>
              <a:t>(CH4)</a:t>
            </a:r>
            <a:r>
              <a:rPr lang="zh-CN" altLang="en-US" dirty="0"/>
              <a:t>排放量占了全球人为排放总量的</a:t>
            </a:r>
            <a:r>
              <a:rPr lang="en-US" altLang="zh-CN" dirty="0"/>
              <a:t>35%</a:t>
            </a:r>
            <a:r>
              <a:rPr lang="zh-CN" altLang="en-US" dirty="0"/>
              <a:t>，这些工业甲烷排放通常作为所谓的“点排放”发生，即从表面小元素排放的含有相对大量气体的羽流。</a:t>
            </a:r>
            <a:endParaRPr lang="en-US" altLang="zh-CN" dirty="0"/>
          </a:p>
          <a:p>
            <a:r>
              <a:rPr lang="zh-CN" altLang="en-US" dirty="0"/>
              <a:t>检测和消除化石燃料生产活动产生的意外甲烷排放已被联合国环境规划署确定为降低大气中温室气体浓度的关键手段。</a:t>
            </a:r>
          </a:p>
        </p:txBody>
      </p:sp>
      <p:sp>
        <p:nvSpPr>
          <p:cNvPr id="4" name="灯片编号占位符 3"/>
          <p:cNvSpPr>
            <a:spLocks noGrp="1"/>
          </p:cNvSpPr>
          <p:nvPr>
            <p:ph type="sldNum" sz="quarter" idx="5"/>
          </p:nvPr>
        </p:nvSpPr>
        <p:spPr/>
        <p:txBody>
          <a:bodyPr/>
          <a:lstStyle/>
          <a:p>
            <a:fld id="{13F88FC9-5AA3-4B80-8B2D-46A779B9E979}" type="slidenum">
              <a:rPr lang="zh-CN" altLang="en-US" smtClean="0"/>
              <a:t>3</a:t>
            </a:fld>
            <a:endParaRPr lang="zh-CN" altLang="en-US"/>
          </a:p>
        </p:txBody>
      </p:sp>
    </p:spTree>
    <p:extLst>
      <p:ext uri="{BB962C8B-B14F-4D97-AF65-F5344CB8AC3E}">
        <p14:creationId xmlns:p14="http://schemas.microsoft.com/office/powerpoint/2010/main" val="34165899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从空间测量中提取甲烷通常依赖于对地球表面在光谱的短波红外</a:t>
            </a:r>
            <a:r>
              <a:rPr lang="en-US" altLang="zh-CN" dirty="0"/>
              <a:t>(SWIR)</a:t>
            </a:r>
            <a:r>
              <a:rPr lang="zh-CN" altLang="en-US" dirty="0"/>
              <a:t>部分</a:t>
            </a:r>
            <a:r>
              <a:rPr lang="en-US" altLang="zh-CN" dirty="0"/>
              <a:t>(</a:t>
            </a:r>
            <a:r>
              <a:rPr lang="zh-CN" altLang="en-US" dirty="0"/>
              <a:t>约</a:t>
            </a:r>
            <a:r>
              <a:rPr lang="en-US" altLang="zh-CN" dirty="0"/>
              <a:t>1600-2500</a:t>
            </a:r>
            <a:r>
              <a:rPr lang="zh-CN" altLang="en-US" dirty="0"/>
              <a:t>纳米</a:t>
            </a:r>
            <a:r>
              <a:rPr lang="en-US" altLang="zh-CN" dirty="0"/>
              <a:t>)</a:t>
            </a:r>
            <a:r>
              <a:rPr lang="zh-CN" altLang="en-US" dirty="0"/>
              <a:t>反射的太阳辐射的光谱分辨测量。</a:t>
            </a:r>
            <a:endParaRPr lang="en-US" altLang="zh-CN" dirty="0"/>
          </a:p>
          <a:p>
            <a:r>
              <a:rPr lang="zh-CN" altLang="en-US" dirty="0"/>
              <a:t>图中，上半部分显示了在近红外波段具有最高吸收量的几种气体的双向透过率。下半部分显示了，在两个不同的甲烷柱浓度</a:t>
            </a:r>
            <a:r>
              <a:rPr lang="en-US" altLang="zh-CN" dirty="0"/>
              <a:t>(XCH4)</a:t>
            </a:r>
            <a:r>
              <a:rPr lang="zh-CN" altLang="en-US" dirty="0"/>
              <a:t>下，用</a:t>
            </a:r>
            <a:r>
              <a:rPr lang="en-US" altLang="zh-CN" dirty="0"/>
              <a:t>PRISMA</a:t>
            </a:r>
            <a:r>
              <a:rPr lang="zh-CN" altLang="en-US" dirty="0"/>
              <a:t>测量的短波红外中的模拟大气顶部辐射光谱。</a:t>
            </a:r>
            <a:endParaRPr lang="en-US" altLang="zh-CN" dirty="0"/>
          </a:p>
          <a:p>
            <a:r>
              <a:rPr lang="zh-CN" altLang="en-US" dirty="0"/>
              <a:t>从下图中可以观察到，甲烷在该区域有两个吸收带，在</a:t>
            </a:r>
            <a:r>
              <a:rPr lang="en-US" altLang="zh-CN" dirty="0"/>
              <a:t>1700 nm</a:t>
            </a:r>
            <a:r>
              <a:rPr lang="zh-CN" altLang="en-US" dirty="0"/>
              <a:t>附近有一个较弱的吸收带，在</a:t>
            </a:r>
            <a:r>
              <a:rPr lang="en-US" altLang="zh-CN" dirty="0"/>
              <a:t>2300 nm</a:t>
            </a:r>
            <a:r>
              <a:rPr lang="zh-CN" altLang="en-US" dirty="0"/>
              <a:t>附近有一个较强的吸收带。</a:t>
            </a:r>
          </a:p>
        </p:txBody>
      </p:sp>
      <p:sp>
        <p:nvSpPr>
          <p:cNvPr id="4" name="灯片编号占位符 3"/>
          <p:cNvSpPr>
            <a:spLocks noGrp="1"/>
          </p:cNvSpPr>
          <p:nvPr>
            <p:ph type="sldNum" sz="quarter" idx="5"/>
          </p:nvPr>
        </p:nvSpPr>
        <p:spPr/>
        <p:txBody>
          <a:bodyPr/>
          <a:lstStyle/>
          <a:p>
            <a:fld id="{13F88FC9-5AA3-4B80-8B2D-46A779B9E979}" type="slidenum">
              <a:rPr lang="zh-CN" altLang="en-US" smtClean="0"/>
              <a:t>4</a:t>
            </a:fld>
            <a:endParaRPr lang="zh-CN" altLang="en-US"/>
          </a:p>
        </p:txBody>
      </p:sp>
    </p:spTree>
    <p:extLst>
      <p:ext uri="{BB962C8B-B14F-4D97-AF65-F5344CB8AC3E}">
        <p14:creationId xmlns:p14="http://schemas.microsoft.com/office/powerpoint/2010/main" val="3137320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所选择的匹配滤波反演方法是基于这样的思想，即每个输入光谱可以表示为平均光谱加上其因甲烷柱浓度变化而产生的扰动。</a:t>
            </a:r>
          </a:p>
        </p:txBody>
      </p:sp>
      <p:sp>
        <p:nvSpPr>
          <p:cNvPr id="4" name="灯片编号占位符 3"/>
          <p:cNvSpPr>
            <a:spLocks noGrp="1"/>
          </p:cNvSpPr>
          <p:nvPr>
            <p:ph type="sldNum" sz="quarter" idx="5"/>
          </p:nvPr>
        </p:nvSpPr>
        <p:spPr/>
        <p:txBody>
          <a:bodyPr/>
          <a:lstStyle/>
          <a:p>
            <a:fld id="{13F88FC9-5AA3-4B80-8B2D-46A779B9E979}" type="slidenum">
              <a:rPr lang="zh-CN" altLang="en-US" smtClean="0"/>
              <a:t>5</a:t>
            </a:fld>
            <a:endParaRPr lang="zh-CN" altLang="en-US"/>
          </a:p>
        </p:txBody>
      </p:sp>
    </p:spTree>
    <p:extLst>
      <p:ext uri="{BB962C8B-B14F-4D97-AF65-F5344CB8AC3E}">
        <p14:creationId xmlns:p14="http://schemas.microsoft.com/office/powerpoint/2010/main" val="930983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作者在</a:t>
            </a:r>
            <a:r>
              <a:rPr lang="en-US" altLang="zh-CN" dirty="0"/>
              <a:t>ΔXCH4</a:t>
            </a:r>
            <a:r>
              <a:rPr lang="zh-CN" altLang="en-US" dirty="0"/>
              <a:t>地图上探测到的甲烷羽流是基于目视检查。</a:t>
            </a:r>
            <a:endParaRPr lang="en-US" altLang="zh-CN" dirty="0"/>
          </a:p>
          <a:p>
            <a:r>
              <a:rPr lang="zh-CN" altLang="en-US" dirty="0"/>
              <a:t>没有实现自动羽流检测方法的原因是，来自</a:t>
            </a:r>
            <a:r>
              <a:rPr lang="en-US" altLang="zh-CN" dirty="0"/>
              <a:t>PRISMA</a:t>
            </a:r>
            <a:r>
              <a:rPr lang="zh-CN" altLang="en-US" dirty="0"/>
              <a:t>的</a:t>
            </a:r>
            <a:r>
              <a:rPr lang="en-US" altLang="zh-CN" dirty="0"/>
              <a:t>ΔXCH4</a:t>
            </a:r>
            <a:r>
              <a:rPr lang="zh-CN" altLang="en-US" dirty="0"/>
              <a:t>地图包含大量与地物相关的空间相干反演伪影，干扰了反演。这使得开发自动羽流检测方法变得困难。</a:t>
            </a:r>
            <a:endParaRPr lang="en-US" altLang="zh-CN" dirty="0"/>
          </a:p>
          <a:p>
            <a:r>
              <a:rPr lang="zh-CN" altLang="en-US" dirty="0"/>
              <a:t>作者用典型气体羽流形状的空间模式来作为监督羽流探测方法，即高</a:t>
            </a:r>
            <a:r>
              <a:rPr lang="en-US" altLang="zh-CN" dirty="0"/>
              <a:t>ΔXCH4</a:t>
            </a:r>
            <a:r>
              <a:rPr lang="zh-CN" altLang="en-US" dirty="0"/>
              <a:t>值顺风向递减。通过基于视觉检查的第一次筛选识别的候选羽流与在</a:t>
            </a:r>
            <a:r>
              <a:rPr lang="en-US" altLang="zh-CN" dirty="0"/>
              <a:t>2300 nm</a:t>
            </a:r>
            <a:r>
              <a:rPr lang="zh-CN" altLang="en-US" dirty="0"/>
              <a:t>吸收特征的连续谱</a:t>
            </a:r>
            <a:r>
              <a:rPr lang="en-US" altLang="zh-CN" dirty="0"/>
              <a:t>(~2170 nm)</a:t>
            </a:r>
            <a:r>
              <a:rPr lang="zh-CN" altLang="en-US" dirty="0"/>
              <a:t>处的输入光谱辐射数据进行比较，以丢弃由于表面图案而产生的假阳性。然后，将得到的羽流候选者与该地区的风数据和非常高分辨率的图像进行联合配准。如果候选烟羽大致与风向一致，并且根据这张非常高分辨率的图像，它起源于潜在发射基础设施所在的位置，那么它就被认为是真正的探测。需用到高分辨率地图数据和风速数据。</a:t>
            </a:r>
          </a:p>
        </p:txBody>
      </p:sp>
      <p:sp>
        <p:nvSpPr>
          <p:cNvPr id="4" name="灯片编号占位符 3"/>
          <p:cNvSpPr>
            <a:spLocks noGrp="1"/>
          </p:cNvSpPr>
          <p:nvPr>
            <p:ph type="sldNum" sz="quarter" idx="5"/>
          </p:nvPr>
        </p:nvSpPr>
        <p:spPr/>
        <p:txBody>
          <a:bodyPr/>
          <a:lstStyle/>
          <a:p>
            <a:fld id="{13F88FC9-5AA3-4B80-8B2D-46A779B9E979}" type="slidenum">
              <a:rPr lang="zh-CN" altLang="en-US" smtClean="0"/>
              <a:t>6</a:t>
            </a:fld>
            <a:endParaRPr lang="zh-CN" altLang="en-US"/>
          </a:p>
        </p:txBody>
      </p:sp>
    </p:spTree>
    <p:extLst>
      <p:ext uri="{BB962C8B-B14F-4D97-AF65-F5344CB8AC3E}">
        <p14:creationId xmlns:p14="http://schemas.microsoft.com/office/powerpoint/2010/main" val="1249085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计算每个探测到的羽流的排放通量速率</a:t>
            </a:r>
            <a:r>
              <a:rPr lang="en-US" altLang="zh-CN" dirty="0"/>
              <a:t>(Q)</a:t>
            </a:r>
            <a:r>
              <a:rPr lang="zh-CN" altLang="en-US" dirty="0"/>
              <a:t>值，单位为千克每小时</a:t>
            </a:r>
            <a:r>
              <a:rPr lang="en-US" altLang="zh-CN" dirty="0"/>
              <a:t>(kg/h)</a:t>
            </a:r>
            <a:r>
              <a:rPr lang="zh-CN" altLang="en-US" dirty="0"/>
              <a:t>。</a:t>
            </a:r>
            <a:endParaRPr lang="en-US" altLang="zh-CN" dirty="0"/>
          </a:p>
          <a:p>
            <a:r>
              <a:rPr lang="zh-CN" altLang="en-US" dirty="0"/>
              <a:t>作者手动定义一个多边形来将羽毛从背景中分离出来。首先，根据图像的中值应用一个阈值来去除背景。然后，将甲烷检索图像覆盖在高分辨率图像上，以识别羽流附近可能干扰信号的假阳性源。考虑到附近的伪影和假阳性源，作者绘制的多边形只掩蔽在发射羽流内的像素，避免假像素或错误源。</a:t>
            </a:r>
            <a:endParaRPr lang="en-US" altLang="zh-CN" dirty="0"/>
          </a:p>
          <a:p>
            <a:r>
              <a:rPr lang="zh-CN" altLang="en-US" dirty="0"/>
              <a:t>作者丢弃了在不均匀表面上的辐射，在这些表面上，附近人造物体产生的信号无法清楚地掩盖羽流。</a:t>
            </a:r>
            <a:endParaRPr lang="en-US" altLang="zh-CN" dirty="0"/>
          </a:p>
          <a:p>
            <a:r>
              <a:rPr lang="en-US" altLang="zh-CN" dirty="0"/>
              <a:t>np</a:t>
            </a:r>
            <a:r>
              <a:rPr lang="zh-CN" altLang="en-US" dirty="0"/>
              <a:t>是羽流中像素的数量，</a:t>
            </a:r>
            <a:r>
              <a:rPr lang="en-US" altLang="zh-CN" dirty="0"/>
              <a:t>k</a:t>
            </a:r>
            <a:r>
              <a:rPr lang="zh-CN" altLang="en-US" dirty="0"/>
              <a:t>是一个比例因子等于</a:t>
            </a:r>
            <a:r>
              <a:rPr lang="en-US" altLang="zh-CN" dirty="0"/>
              <a:t>5.155⋅10−3 kg/ppb,</a:t>
            </a:r>
            <a:r>
              <a:rPr lang="zh-CN" altLang="en-US" dirty="0"/>
              <a:t>将每个</a:t>
            </a:r>
            <a:r>
              <a:rPr lang="en-US" altLang="zh-CN" dirty="0"/>
              <a:t>pixel</a:t>
            </a:r>
            <a:r>
              <a:rPr lang="zh-CN" altLang="en-US" dirty="0"/>
              <a:t>大小的甲烷浓度</a:t>
            </a:r>
            <a:r>
              <a:rPr lang="en-US" altLang="zh-CN" dirty="0"/>
              <a:t>ppb</a:t>
            </a:r>
            <a:r>
              <a:rPr lang="zh-CN" altLang="en-US" dirty="0"/>
              <a:t>转化为了</a:t>
            </a:r>
            <a:r>
              <a:rPr lang="en-US" altLang="zh-CN" dirty="0"/>
              <a:t>kg</a:t>
            </a:r>
            <a:r>
              <a:rPr lang="zh-CN" altLang="en-US" dirty="0"/>
              <a:t>（假设阿伏伽德罗定律成立并设定</a:t>
            </a:r>
            <a:r>
              <a:rPr lang="en-US" altLang="zh-CN" dirty="0"/>
              <a:t>pixel</a:t>
            </a:r>
            <a:r>
              <a:rPr lang="zh-CN" altLang="en-US" dirty="0"/>
              <a:t>大小为</a:t>
            </a:r>
            <a:r>
              <a:rPr lang="en-US" altLang="zh-CN" dirty="0"/>
              <a:t>30</a:t>
            </a:r>
            <a:r>
              <a:rPr lang="zh-CN" altLang="en-US" dirty="0"/>
              <a:t>米，并考虑了甲烷的分子质量）。</a:t>
            </a:r>
            <a:endParaRPr lang="en-US" altLang="zh-CN" dirty="0"/>
          </a:p>
          <a:p>
            <a:r>
              <a:rPr lang="zh-CN" altLang="en-US" dirty="0"/>
              <a:t>其中</a:t>
            </a:r>
            <a:r>
              <a:rPr lang="en-US" altLang="zh-CN" dirty="0" err="1"/>
              <a:t>Ueff</a:t>
            </a:r>
            <a:r>
              <a:rPr lang="zh-CN" altLang="en-US" dirty="0"/>
              <a:t>为有效风速，</a:t>
            </a:r>
            <a:r>
              <a:rPr lang="en-US" altLang="zh-CN" dirty="0"/>
              <a:t>L</a:t>
            </a:r>
            <a:r>
              <a:rPr lang="zh-CN" altLang="en-US" dirty="0"/>
              <a:t>为羽流长度尺度</a:t>
            </a:r>
            <a:r>
              <a:rPr lang="en-US" altLang="zh-CN" dirty="0"/>
              <a:t>(</a:t>
            </a:r>
            <a:r>
              <a:rPr lang="zh-CN" altLang="en-US" dirty="0"/>
              <a:t>羽流遮罩面积的平方根</a:t>
            </a:r>
            <a:r>
              <a:rPr lang="en-US" altLang="zh-CN" dirty="0"/>
              <a:t>)</a:t>
            </a:r>
            <a:r>
              <a:rPr lang="zh-CN" altLang="en-US" dirty="0"/>
              <a:t>。</a:t>
            </a:r>
            <a:r>
              <a:rPr lang="en-US" altLang="zh-CN" dirty="0" err="1"/>
              <a:t>Ueff</a:t>
            </a:r>
            <a:r>
              <a:rPr lang="zh-CN" altLang="en-US" dirty="0"/>
              <a:t>项由可测</a:t>
            </a:r>
            <a:r>
              <a:rPr lang="en-US" altLang="zh-CN" dirty="0"/>
              <a:t>10 m</a:t>
            </a:r>
            <a:r>
              <a:rPr lang="zh-CN" altLang="en-US" dirty="0"/>
              <a:t>风速</a:t>
            </a:r>
            <a:r>
              <a:rPr lang="en-US" altLang="zh-CN" dirty="0"/>
              <a:t>U10</a:t>
            </a:r>
            <a:r>
              <a:rPr lang="zh-CN" altLang="en-US" dirty="0"/>
              <a:t>计算，公式如下。</a:t>
            </a:r>
          </a:p>
        </p:txBody>
      </p:sp>
      <p:sp>
        <p:nvSpPr>
          <p:cNvPr id="4" name="灯片编号占位符 3"/>
          <p:cNvSpPr>
            <a:spLocks noGrp="1"/>
          </p:cNvSpPr>
          <p:nvPr>
            <p:ph type="sldNum" sz="quarter" idx="5"/>
          </p:nvPr>
        </p:nvSpPr>
        <p:spPr/>
        <p:txBody>
          <a:bodyPr/>
          <a:lstStyle/>
          <a:p>
            <a:fld id="{13F88FC9-5AA3-4B80-8B2D-46A779B9E979}" type="slidenum">
              <a:rPr lang="zh-CN" altLang="en-US" smtClean="0"/>
              <a:t>7</a:t>
            </a:fld>
            <a:endParaRPr lang="zh-CN" altLang="en-US"/>
          </a:p>
        </p:txBody>
      </p:sp>
    </p:spTree>
    <p:extLst>
      <p:ext uri="{BB962C8B-B14F-4D97-AF65-F5344CB8AC3E}">
        <p14:creationId xmlns:p14="http://schemas.microsoft.com/office/powerpoint/2010/main" val="4075468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作者选择了阿尔及利亚、美国</a:t>
            </a:r>
            <a:r>
              <a:rPr lang="en-US" altLang="zh-CN" dirty="0"/>
              <a:t>(</a:t>
            </a:r>
            <a:r>
              <a:rPr lang="en-US" altLang="zh-CN" dirty="0" err="1"/>
              <a:t>permian</a:t>
            </a:r>
            <a:r>
              <a:rPr lang="en-US" altLang="zh-CN" dirty="0"/>
              <a:t>)</a:t>
            </a:r>
            <a:r>
              <a:rPr lang="zh-CN" altLang="en-US" dirty="0"/>
              <a:t>和中国的三个不同地点。之所以选择它们，是因为它们的表面亮度和均匀性各不相同，这些是甲烷检测阈值的主要驱动因素。</a:t>
            </a:r>
            <a:endParaRPr lang="en-US" altLang="zh-CN" dirty="0"/>
          </a:p>
          <a:p>
            <a:r>
              <a:rPr lang="zh-CN" altLang="en-US" dirty="0"/>
              <a:t>阿尔及利亚的站点代表了最佳的观测条件，具有明亮和空间均匀的表面，而中国站点代表了三个站点中最具挑战性的条件，因为它的表面相对较暗和不均匀。</a:t>
            </a:r>
            <a:endParaRPr lang="en-US" altLang="zh-CN" dirty="0"/>
          </a:p>
          <a:p>
            <a:r>
              <a:rPr lang="en-US" altLang="zh-CN" dirty="0"/>
              <a:t>CV</a:t>
            </a:r>
            <a:r>
              <a:rPr lang="zh-CN" altLang="en-US" dirty="0"/>
              <a:t>是指图像中</a:t>
            </a:r>
            <a:r>
              <a:rPr lang="en-US" altLang="zh-CN" dirty="0"/>
              <a:t>2300 nm</a:t>
            </a:r>
            <a:r>
              <a:rPr lang="zh-CN" altLang="en-US" dirty="0"/>
              <a:t>处的亮度变异系数，</a:t>
            </a:r>
            <a:r>
              <a:rPr lang="en-US" altLang="zh-CN" dirty="0"/>
              <a:t>SZA</a:t>
            </a:r>
            <a:r>
              <a:rPr lang="zh-CN" altLang="en-US" dirty="0"/>
              <a:t>代表太阳天顶角。</a:t>
            </a:r>
            <a:endParaRPr lang="en-US" altLang="zh-CN" dirty="0"/>
          </a:p>
          <a:p>
            <a:r>
              <a:rPr lang="zh-CN" altLang="en-US" dirty="0"/>
              <a:t>可以看到从左至右三个地区的影像，太阳天顶角几乎一样，而亮度变异系数是逐渐升高的。</a:t>
            </a:r>
          </a:p>
        </p:txBody>
      </p:sp>
      <p:sp>
        <p:nvSpPr>
          <p:cNvPr id="4" name="灯片编号占位符 3"/>
          <p:cNvSpPr>
            <a:spLocks noGrp="1"/>
          </p:cNvSpPr>
          <p:nvPr>
            <p:ph type="sldNum" sz="quarter" idx="5"/>
          </p:nvPr>
        </p:nvSpPr>
        <p:spPr/>
        <p:txBody>
          <a:bodyPr/>
          <a:lstStyle/>
          <a:p>
            <a:fld id="{13F88FC9-5AA3-4B80-8B2D-46A779B9E979}" type="slidenum">
              <a:rPr lang="zh-CN" altLang="en-US" smtClean="0"/>
              <a:t>8</a:t>
            </a:fld>
            <a:endParaRPr lang="zh-CN" altLang="en-US"/>
          </a:p>
        </p:txBody>
      </p:sp>
    </p:spTree>
    <p:extLst>
      <p:ext uri="{BB962C8B-B14F-4D97-AF65-F5344CB8AC3E}">
        <p14:creationId xmlns:p14="http://schemas.microsoft.com/office/powerpoint/2010/main" val="36520044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这张图显示了在</a:t>
            </a:r>
            <a:r>
              <a:rPr lang="en-US" altLang="zh-CN" dirty="0" err="1"/>
              <a:t>permain</a:t>
            </a:r>
            <a:r>
              <a:rPr lang="zh-CN" altLang="en-US" dirty="0"/>
              <a:t>盆地图像中，</a:t>
            </a:r>
            <a:r>
              <a:rPr lang="en-US" altLang="zh-CN" dirty="0"/>
              <a:t>Q=1000kg/h</a:t>
            </a:r>
            <a:r>
              <a:rPr lang="zh-CN" altLang="en-US" dirty="0"/>
              <a:t>时输入值与反演值的对比。</a:t>
            </a:r>
            <a:endParaRPr lang="en-US" altLang="zh-CN" dirty="0"/>
          </a:p>
          <a:p>
            <a:r>
              <a:rPr lang="zh-CN" altLang="en-US" dirty="0"/>
              <a:t>通过对比这两幅图，我们可以观察到在上图中最高</a:t>
            </a:r>
            <a:r>
              <a:rPr lang="en-US" altLang="zh-CN" dirty="0"/>
              <a:t>ΔXCH 4</a:t>
            </a:r>
            <a:r>
              <a:rPr lang="zh-CN" altLang="en-US" dirty="0"/>
              <a:t>值的羽流的中心像素是如何被很好地重建出来的，而且在图像中还可以看到再现表面结构的噪声和假阳性。</a:t>
            </a:r>
          </a:p>
        </p:txBody>
      </p:sp>
      <p:sp>
        <p:nvSpPr>
          <p:cNvPr id="4" name="灯片编号占位符 3"/>
          <p:cNvSpPr>
            <a:spLocks noGrp="1"/>
          </p:cNvSpPr>
          <p:nvPr>
            <p:ph type="sldNum" sz="quarter" idx="5"/>
          </p:nvPr>
        </p:nvSpPr>
        <p:spPr/>
        <p:txBody>
          <a:bodyPr/>
          <a:lstStyle/>
          <a:p>
            <a:fld id="{13F88FC9-5AA3-4B80-8B2D-46A779B9E979}" type="slidenum">
              <a:rPr lang="zh-CN" altLang="en-US" smtClean="0"/>
              <a:t>9</a:t>
            </a:fld>
            <a:endParaRPr lang="zh-CN" altLang="en-US"/>
          </a:p>
        </p:txBody>
      </p:sp>
    </p:spTree>
    <p:extLst>
      <p:ext uri="{BB962C8B-B14F-4D97-AF65-F5344CB8AC3E}">
        <p14:creationId xmlns:p14="http://schemas.microsoft.com/office/powerpoint/2010/main" val="2666284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图中显示了三个位置和三个</a:t>
            </a:r>
            <a:r>
              <a:rPr lang="en-US" altLang="zh-CN" dirty="0"/>
              <a:t>Q</a:t>
            </a:r>
            <a:r>
              <a:rPr lang="zh-CN" altLang="en-US" dirty="0"/>
              <a:t>值</a:t>
            </a:r>
            <a:r>
              <a:rPr lang="en-US" altLang="zh-CN" dirty="0"/>
              <a:t>(500</a:t>
            </a:r>
            <a:r>
              <a:rPr lang="zh-CN" altLang="en-US" dirty="0"/>
              <a:t>、</a:t>
            </a:r>
            <a:r>
              <a:rPr lang="en-US" altLang="zh-CN" dirty="0"/>
              <a:t>1000</a:t>
            </a:r>
            <a:r>
              <a:rPr lang="zh-CN" altLang="en-US" dirty="0"/>
              <a:t>和</a:t>
            </a:r>
            <a:r>
              <a:rPr lang="en-US" altLang="zh-CN" dirty="0"/>
              <a:t>2000 kg/h)</a:t>
            </a:r>
            <a:r>
              <a:rPr lang="zh-CN" altLang="en-US" dirty="0"/>
              <a:t>的端到端模拟结果。</a:t>
            </a:r>
            <a:endParaRPr lang="en-US" altLang="zh-CN" dirty="0"/>
          </a:p>
          <a:p>
            <a:r>
              <a:rPr lang="zh-CN" altLang="en-US" dirty="0"/>
              <a:t>可以清楚地观察到表面特征的强烈影响。在阿尔及利亚，</a:t>
            </a:r>
            <a:r>
              <a:rPr lang="en-US" altLang="zh-CN" dirty="0"/>
              <a:t>500</a:t>
            </a:r>
            <a:r>
              <a:rPr lang="zh-CN" altLang="en-US" dirty="0"/>
              <a:t>公斤</a:t>
            </a:r>
            <a:r>
              <a:rPr lang="en-US" altLang="zh-CN" dirty="0"/>
              <a:t>/</a:t>
            </a:r>
            <a:r>
              <a:rPr lang="zh-CN" altLang="en-US" dirty="0"/>
              <a:t>小时的羽流很容易通过目视检查或自动阈值检测到，而在</a:t>
            </a:r>
            <a:r>
              <a:rPr lang="en-US" altLang="zh-CN" dirty="0" err="1"/>
              <a:t>permain</a:t>
            </a:r>
            <a:r>
              <a:rPr lang="zh-CN" altLang="en-US" dirty="0"/>
              <a:t>地区进行探测，至少需要</a:t>
            </a:r>
            <a:r>
              <a:rPr lang="en-US" altLang="zh-CN" dirty="0"/>
              <a:t>1000</a:t>
            </a:r>
            <a:r>
              <a:rPr lang="zh-CN" altLang="en-US" dirty="0"/>
              <a:t>公斤</a:t>
            </a:r>
            <a:r>
              <a:rPr lang="en-US" altLang="zh-CN" dirty="0"/>
              <a:t>/</a:t>
            </a:r>
            <a:r>
              <a:rPr lang="zh-CN" altLang="en-US" dirty="0"/>
              <a:t>小时，而在中国，甚至要高于</a:t>
            </a:r>
            <a:r>
              <a:rPr lang="en-US" altLang="zh-CN" dirty="0"/>
              <a:t>2000</a:t>
            </a:r>
            <a:r>
              <a:rPr lang="zh-CN" altLang="en-US" dirty="0"/>
              <a:t>公斤</a:t>
            </a:r>
            <a:r>
              <a:rPr lang="en-US" altLang="zh-CN" dirty="0"/>
              <a:t>/</a:t>
            </a:r>
            <a:r>
              <a:rPr lang="zh-CN" altLang="en-US" dirty="0"/>
              <a:t>小时。</a:t>
            </a:r>
            <a:endParaRPr lang="en-US" altLang="zh-CN" dirty="0"/>
          </a:p>
          <a:p>
            <a:r>
              <a:rPr lang="zh-CN" altLang="en-US" dirty="0"/>
              <a:t>并且作者检查过，如果使用不同的颜色拉伸来表示地图，同样的结论也是成立的。</a:t>
            </a:r>
          </a:p>
        </p:txBody>
      </p:sp>
      <p:sp>
        <p:nvSpPr>
          <p:cNvPr id="4" name="灯片编号占位符 3"/>
          <p:cNvSpPr>
            <a:spLocks noGrp="1"/>
          </p:cNvSpPr>
          <p:nvPr>
            <p:ph type="sldNum" sz="quarter" idx="5"/>
          </p:nvPr>
        </p:nvSpPr>
        <p:spPr/>
        <p:txBody>
          <a:bodyPr/>
          <a:lstStyle/>
          <a:p>
            <a:fld id="{13F88FC9-5AA3-4B80-8B2D-46A779B9E979}" type="slidenum">
              <a:rPr lang="zh-CN" altLang="en-US" smtClean="0"/>
              <a:t>11</a:t>
            </a:fld>
            <a:endParaRPr lang="zh-CN" altLang="en-US"/>
          </a:p>
        </p:txBody>
      </p:sp>
    </p:spTree>
    <p:extLst>
      <p:ext uri="{BB962C8B-B14F-4D97-AF65-F5344CB8AC3E}">
        <p14:creationId xmlns:p14="http://schemas.microsoft.com/office/powerpoint/2010/main" val="17505598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3F88FC9-5AA3-4B80-8B2D-46A779B9E979}" type="slidenum">
              <a:rPr lang="zh-CN" altLang="en-US" smtClean="0"/>
              <a:t>18</a:t>
            </a:fld>
            <a:endParaRPr lang="zh-CN" altLang="en-US"/>
          </a:p>
        </p:txBody>
      </p:sp>
    </p:spTree>
    <p:extLst>
      <p:ext uri="{BB962C8B-B14F-4D97-AF65-F5344CB8AC3E}">
        <p14:creationId xmlns:p14="http://schemas.microsoft.com/office/powerpoint/2010/main" val="3678508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42EAA4-61A3-4AD2-BA99-65871F2870D1}"/>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61CBBDE8-0477-4401-98B5-F7CCF3B63C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08A6E0C-DAE0-48D8-B4C6-F112583C6132}"/>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5" name="页脚占位符 4">
            <a:extLst>
              <a:ext uri="{FF2B5EF4-FFF2-40B4-BE49-F238E27FC236}">
                <a16:creationId xmlns:a16="http://schemas.microsoft.com/office/drawing/2014/main" id="{8288F5D6-C739-4947-987C-B0E4183DCA9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95F5AAC-00AC-48DE-A55D-360CCBB7F83B}"/>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3047112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DE8E8D-0F83-459B-95F0-397A4CE1C30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CAFB08E-3ACD-4ACC-9A60-C0F06057114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BEDEA91-5D5D-44B2-9BEB-3D97A5C2FACC}"/>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5" name="页脚占位符 4">
            <a:extLst>
              <a:ext uri="{FF2B5EF4-FFF2-40B4-BE49-F238E27FC236}">
                <a16:creationId xmlns:a16="http://schemas.microsoft.com/office/drawing/2014/main" id="{D8B1AE38-7A9B-492A-A125-654B557F9D4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1E28DCA-166C-4485-A7E6-EC0546CDEBC6}"/>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26085463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766C332-08C5-4CE3-9BF7-25F730C8249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C802E4B-80E4-41A4-9924-BBA89C45E72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8F1910B-8C89-49FD-9145-F2E6F0A37184}"/>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5" name="页脚占位符 4">
            <a:extLst>
              <a:ext uri="{FF2B5EF4-FFF2-40B4-BE49-F238E27FC236}">
                <a16:creationId xmlns:a16="http://schemas.microsoft.com/office/drawing/2014/main" id="{FD3E17E2-6E53-4CAD-8496-59905808391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51597C8-38C5-41C6-809B-EDA0AD4C6695}"/>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1388237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C3887D-B03D-49F9-B742-89831DA8BF5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CFFAEDE-FA09-416A-BF28-C649A6FE15D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142501E-25D7-4474-BC31-8792608E7489}"/>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5" name="页脚占位符 4">
            <a:extLst>
              <a:ext uri="{FF2B5EF4-FFF2-40B4-BE49-F238E27FC236}">
                <a16:creationId xmlns:a16="http://schemas.microsoft.com/office/drawing/2014/main" id="{6ABCEE94-0132-4F53-907B-45A3D042AE3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E79C0FB-ACA4-4E4E-8EA4-410426BEDB3A}"/>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336554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22580C-A336-4180-ABDB-E822DCF6386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A78205D-E14A-4F17-B053-862DB09503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691600E-964F-48D3-B290-5219559CBDF4}"/>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5" name="页脚占位符 4">
            <a:extLst>
              <a:ext uri="{FF2B5EF4-FFF2-40B4-BE49-F238E27FC236}">
                <a16:creationId xmlns:a16="http://schemas.microsoft.com/office/drawing/2014/main" id="{C4636DCF-5B49-48E6-A281-0911EC8862B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5E283B8-B738-4B2C-8EB9-F7526343D397}"/>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3978110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8F3F58-806A-4D72-84B1-DE98983EF3C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9453642-4CAA-420A-A6B0-E4E28FE485F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F7108B1-7C6F-4574-85DF-0D018487821E}"/>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EBC951E-B274-4125-9D63-3646245EA570}"/>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6" name="页脚占位符 5">
            <a:extLst>
              <a:ext uri="{FF2B5EF4-FFF2-40B4-BE49-F238E27FC236}">
                <a16:creationId xmlns:a16="http://schemas.microsoft.com/office/drawing/2014/main" id="{D13E15EB-F605-492A-AA3D-8EC5D1EEED8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2C35D07-456C-4BA6-8144-93D586987C4D}"/>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3196630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9208FC-F313-4C4B-ADA9-000F546A6C5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D8A559E-8125-4595-A4E5-B4C6D66EF8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92644E9-0D89-4715-ADCE-3E4CC6D3EA7D}"/>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EB9A7CEE-984F-40C1-8384-756C77EE37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B8B6971-E044-4D44-BD90-C46DA9D86AD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1B765683-932A-44F3-8E64-84476512A3E4}"/>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8" name="页脚占位符 7">
            <a:extLst>
              <a:ext uri="{FF2B5EF4-FFF2-40B4-BE49-F238E27FC236}">
                <a16:creationId xmlns:a16="http://schemas.microsoft.com/office/drawing/2014/main" id="{0B70A893-CEA7-428A-B89A-08C2F48EA9E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A3DC6DA-1224-4F2A-AEB9-ECA823558D3E}"/>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1786026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5FA15A-52FD-433B-BC72-F519ED1C746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A70C76E-A104-407C-AE3D-8393C6645772}"/>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4" name="页脚占位符 3">
            <a:extLst>
              <a:ext uri="{FF2B5EF4-FFF2-40B4-BE49-F238E27FC236}">
                <a16:creationId xmlns:a16="http://schemas.microsoft.com/office/drawing/2014/main" id="{5F933206-1A8B-4E04-A9C5-38B540F5EFB6}"/>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30D446E-84EB-4D77-830A-C8C3B2A05D4F}"/>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6011299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1DDB7D9-F2D2-4617-9944-017E5A8CA03E}"/>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3" name="页脚占位符 2">
            <a:extLst>
              <a:ext uri="{FF2B5EF4-FFF2-40B4-BE49-F238E27FC236}">
                <a16:creationId xmlns:a16="http://schemas.microsoft.com/office/drawing/2014/main" id="{BFE8C444-B90A-47F6-AFEA-42C10CDF571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3326F7D-F50B-4251-95BB-649DE57772C7}"/>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1466190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66E5B6-044F-4132-8B44-75189665324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E3C1830-246C-4F51-B78D-9EAA27DEC9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0E91627-C954-455E-9492-CCDF9C6837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A08951D-01BB-4E51-B64E-11B2EF715E37}"/>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6" name="页脚占位符 5">
            <a:extLst>
              <a:ext uri="{FF2B5EF4-FFF2-40B4-BE49-F238E27FC236}">
                <a16:creationId xmlns:a16="http://schemas.microsoft.com/office/drawing/2014/main" id="{17476745-AF98-48BC-ABBF-9959ABAE615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8BB1270-7B89-4F51-BF77-48EE30B09E28}"/>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2772946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3373A7-4C23-47A9-A5CA-5EDFD2732E3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F664B2B-6F6E-4AD1-A6FB-A69270BEC5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323185B-4BA0-4B1A-AA82-8933B9AF7C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EB199AD-95A2-4529-A268-B8E764FFD649}"/>
              </a:ext>
            </a:extLst>
          </p:cNvPr>
          <p:cNvSpPr>
            <a:spLocks noGrp="1"/>
          </p:cNvSpPr>
          <p:nvPr>
            <p:ph type="dt" sz="half" idx="10"/>
          </p:nvPr>
        </p:nvSpPr>
        <p:spPr/>
        <p:txBody>
          <a:bodyPr/>
          <a:lstStyle/>
          <a:p>
            <a:fld id="{DC4E0F65-CAF7-4820-B917-8F29A215F284}" type="datetimeFigureOut">
              <a:rPr lang="zh-CN" altLang="en-US" smtClean="0"/>
              <a:t>2021/10/23</a:t>
            </a:fld>
            <a:endParaRPr lang="zh-CN" altLang="en-US"/>
          </a:p>
        </p:txBody>
      </p:sp>
      <p:sp>
        <p:nvSpPr>
          <p:cNvPr id="6" name="页脚占位符 5">
            <a:extLst>
              <a:ext uri="{FF2B5EF4-FFF2-40B4-BE49-F238E27FC236}">
                <a16:creationId xmlns:a16="http://schemas.microsoft.com/office/drawing/2014/main" id="{18C079AE-1E2A-4648-91CA-F62D9E4EF0A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79D5A87-5775-49A9-8D16-E0DE82369C44}"/>
              </a:ext>
            </a:extLst>
          </p:cNvPr>
          <p:cNvSpPr>
            <a:spLocks noGrp="1"/>
          </p:cNvSpPr>
          <p:nvPr>
            <p:ph type="sldNum" sz="quarter" idx="12"/>
          </p:nvPr>
        </p:nvSpPr>
        <p:spPr/>
        <p:txBody>
          <a:body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3582691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4822E4E-1201-4C1A-BE91-67FB307D6C0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D3C3520D-4544-4586-8623-3930DB48D2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79DED9C-8622-46A8-A5E3-DF2821EEF6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4E0F65-CAF7-4820-B917-8F29A215F284}" type="datetimeFigureOut">
              <a:rPr lang="zh-CN" altLang="en-US" smtClean="0"/>
              <a:t>2021/10/23</a:t>
            </a:fld>
            <a:endParaRPr lang="zh-CN" altLang="en-US"/>
          </a:p>
        </p:txBody>
      </p:sp>
      <p:sp>
        <p:nvSpPr>
          <p:cNvPr id="5" name="页脚占位符 4">
            <a:extLst>
              <a:ext uri="{FF2B5EF4-FFF2-40B4-BE49-F238E27FC236}">
                <a16:creationId xmlns:a16="http://schemas.microsoft.com/office/drawing/2014/main" id="{0871C56C-402E-4BA6-B600-047DDDAE5D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B82EFAF-85E1-48AA-AE91-89485AB0A4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716F7F-EF0D-4098-91A6-7B8F1A021FB5}" type="slidenum">
              <a:rPr lang="zh-CN" altLang="en-US" smtClean="0"/>
              <a:t>‹#›</a:t>
            </a:fld>
            <a:endParaRPr lang="zh-CN" altLang="en-US"/>
          </a:p>
        </p:txBody>
      </p:sp>
    </p:spTree>
    <p:extLst>
      <p:ext uri="{BB962C8B-B14F-4D97-AF65-F5344CB8AC3E}">
        <p14:creationId xmlns:p14="http://schemas.microsoft.com/office/powerpoint/2010/main" val="4041216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3523118-E954-43C4-947D-327C7F8B3CF6}"/>
              </a:ext>
            </a:extLst>
          </p:cNvPr>
          <p:cNvSpPr txBox="1"/>
          <p:nvPr/>
        </p:nvSpPr>
        <p:spPr>
          <a:xfrm>
            <a:off x="2900855" y="2091559"/>
            <a:ext cx="4031873" cy="400110"/>
          </a:xfrm>
          <a:prstGeom prst="rect">
            <a:avLst/>
          </a:prstGeom>
          <a:noFill/>
        </p:spPr>
        <p:txBody>
          <a:bodyPr wrap="none" rtlCol="0">
            <a:spAutoFit/>
          </a:bodyPr>
          <a:lstStyle/>
          <a:p>
            <a:r>
              <a:rPr lang="zh-CN" altLang="en-US" sz="2000" dirty="0"/>
              <a:t>介绍期刊、通讯作者、课题组方向</a:t>
            </a:r>
          </a:p>
        </p:txBody>
      </p:sp>
    </p:spTree>
    <p:extLst>
      <p:ext uri="{BB962C8B-B14F-4D97-AF65-F5344CB8AC3E}">
        <p14:creationId xmlns:p14="http://schemas.microsoft.com/office/powerpoint/2010/main" val="3772877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47BAF18-FECE-4ADE-ADE4-1DDE435E7E60}"/>
              </a:ext>
            </a:extLst>
          </p:cNvPr>
          <p:cNvSpPr txBox="1"/>
          <p:nvPr/>
        </p:nvSpPr>
        <p:spPr>
          <a:xfrm>
            <a:off x="1480" y="0"/>
            <a:ext cx="6094520" cy="369332"/>
          </a:xfrm>
          <a:prstGeom prst="rect">
            <a:avLst/>
          </a:prstGeom>
          <a:noFill/>
        </p:spPr>
        <p:txBody>
          <a:bodyPr wrap="square">
            <a:spAutoFit/>
          </a:bodyPr>
          <a:lstStyle/>
          <a:p>
            <a:r>
              <a:rPr lang="en-US" altLang="zh-CN" dirty="0">
                <a:latin typeface="Times" panose="02020603050405020304" pitchFamily="18" charset="0"/>
              </a:rPr>
              <a:t>2.6. PRISMA data</a:t>
            </a:r>
            <a:endParaRPr lang="zh-CN" altLang="en-US" dirty="0">
              <a:latin typeface="Times" panose="02020603050405020304" pitchFamily="18" charset="0"/>
            </a:endParaRPr>
          </a:p>
        </p:txBody>
      </p:sp>
    </p:spTree>
    <p:extLst>
      <p:ext uri="{BB962C8B-B14F-4D97-AF65-F5344CB8AC3E}">
        <p14:creationId xmlns:p14="http://schemas.microsoft.com/office/powerpoint/2010/main" val="1735520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90C929B1-EE10-4D87-98EE-FEE79675D463}"/>
              </a:ext>
            </a:extLst>
          </p:cNvPr>
          <p:cNvSpPr txBox="1"/>
          <p:nvPr/>
        </p:nvSpPr>
        <p:spPr>
          <a:xfrm>
            <a:off x="1" y="2605548"/>
            <a:ext cx="2394216" cy="369332"/>
          </a:xfrm>
          <a:prstGeom prst="rect">
            <a:avLst/>
          </a:prstGeom>
          <a:noFill/>
        </p:spPr>
        <p:txBody>
          <a:bodyPr wrap="square">
            <a:spAutoFit/>
          </a:bodyPr>
          <a:lstStyle/>
          <a:p>
            <a:r>
              <a:rPr lang="en-US" altLang="zh-CN" b="1" dirty="0">
                <a:latin typeface="Times New Roman" panose="02020603050405020304" pitchFamily="18" charset="0"/>
                <a:cs typeface="Times New Roman" panose="02020603050405020304" pitchFamily="18" charset="0"/>
              </a:rPr>
              <a:t>Results</a:t>
            </a:r>
            <a:endParaRPr lang="zh-CN" altLang="en-US" b="1"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DFEEE60D-CBE6-405D-8085-B5A3D618A810}"/>
              </a:ext>
            </a:extLst>
          </p:cNvPr>
          <p:cNvSpPr txBox="1"/>
          <p:nvPr/>
        </p:nvSpPr>
        <p:spPr>
          <a:xfrm>
            <a:off x="0" y="2974880"/>
            <a:ext cx="2394217" cy="646331"/>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Retrieval performance for different sites</a:t>
            </a:r>
            <a:endParaRPr lang="zh-CN" altLang="en-US" dirty="0">
              <a:latin typeface="Times New Roman" panose="02020603050405020304" pitchFamily="18" charset="0"/>
              <a:cs typeface="Times New Roman" panose="02020603050405020304" pitchFamily="18" charset="0"/>
            </a:endParaRPr>
          </a:p>
        </p:txBody>
      </p:sp>
      <p:grpSp>
        <p:nvGrpSpPr>
          <p:cNvPr id="3" name="组合 2">
            <a:extLst>
              <a:ext uri="{FF2B5EF4-FFF2-40B4-BE49-F238E27FC236}">
                <a16:creationId xmlns:a16="http://schemas.microsoft.com/office/drawing/2014/main" id="{5A535818-E4C6-4055-9565-34E437C0BB12}"/>
              </a:ext>
            </a:extLst>
          </p:cNvPr>
          <p:cNvGrpSpPr/>
          <p:nvPr/>
        </p:nvGrpSpPr>
        <p:grpSpPr>
          <a:xfrm>
            <a:off x="3090369" y="369332"/>
            <a:ext cx="6817504" cy="6058207"/>
            <a:chOff x="717066" y="478342"/>
            <a:chExt cx="6817504" cy="6058207"/>
          </a:xfrm>
        </p:grpSpPr>
        <p:pic>
          <p:nvPicPr>
            <p:cNvPr id="8" name="图片 7">
              <a:extLst>
                <a:ext uri="{FF2B5EF4-FFF2-40B4-BE49-F238E27FC236}">
                  <a16:creationId xmlns:a16="http://schemas.microsoft.com/office/drawing/2014/main" id="{F5C4CCF1-4AE0-436E-B2D0-6B1FCA464CE5}"/>
                </a:ext>
              </a:extLst>
            </p:cNvPr>
            <p:cNvPicPr>
              <a:picLocks noChangeAspect="1"/>
            </p:cNvPicPr>
            <p:nvPr/>
          </p:nvPicPr>
          <p:blipFill>
            <a:blip r:embed="rId3"/>
            <a:stretch>
              <a:fillRect/>
            </a:stretch>
          </p:blipFill>
          <p:spPr>
            <a:xfrm>
              <a:off x="717066" y="478342"/>
              <a:ext cx="6817504" cy="5579864"/>
            </a:xfrm>
            <a:prstGeom prst="rect">
              <a:avLst/>
            </a:prstGeom>
          </p:spPr>
        </p:pic>
        <p:grpSp>
          <p:nvGrpSpPr>
            <p:cNvPr id="9" name="组合 8">
              <a:extLst>
                <a:ext uri="{FF2B5EF4-FFF2-40B4-BE49-F238E27FC236}">
                  <a16:creationId xmlns:a16="http://schemas.microsoft.com/office/drawing/2014/main" id="{3235EF18-9D49-4D19-BD32-5CDE82480A9F}"/>
                </a:ext>
              </a:extLst>
            </p:cNvPr>
            <p:cNvGrpSpPr/>
            <p:nvPr/>
          </p:nvGrpSpPr>
          <p:grpSpPr>
            <a:xfrm>
              <a:off x="1181468" y="6167217"/>
              <a:ext cx="5705551" cy="369332"/>
              <a:chOff x="2849870" y="6099784"/>
              <a:chExt cx="5705551" cy="369332"/>
            </a:xfrm>
          </p:grpSpPr>
          <p:sp>
            <p:nvSpPr>
              <p:cNvPr id="10" name="文本框 9">
                <a:extLst>
                  <a:ext uri="{FF2B5EF4-FFF2-40B4-BE49-F238E27FC236}">
                    <a16:creationId xmlns:a16="http://schemas.microsoft.com/office/drawing/2014/main" id="{139B8088-EF96-4E32-8458-B44533329704}"/>
                  </a:ext>
                </a:extLst>
              </p:cNvPr>
              <p:cNvSpPr txBox="1"/>
              <p:nvPr/>
            </p:nvSpPr>
            <p:spPr>
              <a:xfrm>
                <a:off x="2849870" y="6099784"/>
                <a:ext cx="997699" cy="369332"/>
              </a:xfrm>
              <a:prstGeom prst="rect">
                <a:avLst/>
              </a:prstGeom>
              <a:noFill/>
            </p:spPr>
            <p:txBody>
              <a:bodyPr wrap="square">
                <a:spAutoFit/>
              </a:bodyPr>
              <a:lstStyle/>
              <a:p>
                <a:r>
                  <a:rPr lang="en-US" altLang="zh-CN" b="1" dirty="0">
                    <a:latin typeface="Times" panose="02020603050405020304" pitchFamily="18" charset="0"/>
                    <a:cs typeface="Times" panose="02020603050405020304" pitchFamily="18" charset="0"/>
                  </a:rPr>
                  <a:t>Algeria</a:t>
                </a:r>
                <a:endParaRPr lang="zh-CN" altLang="en-US" b="1" dirty="0">
                  <a:latin typeface="Times" panose="02020603050405020304" pitchFamily="18" charset="0"/>
                  <a:cs typeface="Times" panose="02020603050405020304" pitchFamily="18" charset="0"/>
                </a:endParaRPr>
              </a:p>
            </p:txBody>
          </p:sp>
          <p:sp>
            <p:nvSpPr>
              <p:cNvPr id="11" name="文本框 10">
                <a:extLst>
                  <a:ext uri="{FF2B5EF4-FFF2-40B4-BE49-F238E27FC236}">
                    <a16:creationId xmlns:a16="http://schemas.microsoft.com/office/drawing/2014/main" id="{3B567F33-38C7-4B76-9FEF-E34660B637CD}"/>
                  </a:ext>
                </a:extLst>
              </p:cNvPr>
              <p:cNvSpPr txBox="1"/>
              <p:nvPr/>
            </p:nvSpPr>
            <p:spPr>
              <a:xfrm>
                <a:off x="5216152" y="6099784"/>
                <a:ext cx="1156137" cy="369332"/>
              </a:xfrm>
              <a:prstGeom prst="rect">
                <a:avLst/>
              </a:prstGeom>
              <a:noFill/>
            </p:spPr>
            <p:txBody>
              <a:bodyPr wrap="square">
                <a:spAutoFit/>
              </a:bodyPr>
              <a:lstStyle/>
              <a:p>
                <a:r>
                  <a:rPr lang="en-US" altLang="zh-CN" b="1" dirty="0">
                    <a:latin typeface="Times" panose="02020603050405020304" pitchFamily="18" charset="0"/>
                    <a:cs typeface="Times" panose="02020603050405020304" pitchFamily="18" charset="0"/>
                  </a:rPr>
                  <a:t>Permian</a:t>
                </a:r>
                <a:endParaRPr lang="zh-CN" altLang="en-US" b="1" dirty="0">
                  <a:latin typeface="Times" panose="02020603050405020304" pitchFamily="18" charset="0"/>
                  <a:cs typeface="Times" panose="02020603050405020304" pitchFamily="18" charset="0"/>
                </a:endParaRPr>
              </a:p>
            </p:txBody>
          </p:sp>
          <p:sp>
            <p:nvSpPr>
              <p:cNvPr id="12" name="文本框 11">
                <a:extLst>
                  <a:ext uri="{FF2B5EF4-FFF2-40B4-BE49-F238E27FC236}">
                    <a16:creationId xmlns:a16="http://schemas.microsoft.com/office/drawing/2014/main" id="{8F69682E-3965-46C2-BA85-13F6345D0F93}"/>
                  </a:ext>
                </a:extLst>
              </p:cNvPr>
              <p:cNvSpPr txBox="1"/>
              <p:nvPr/>
            </p:nvSpPr>
            <p:spPr>
              <a:xfrm>
                <a:off x="7740872" y="6099784"/>
                <a:ext cx="814549" cy="369332"/>
              </a:xfrm>
              <a:prstGeom prst="rect">
                <a:avLst/>
              </a:prstGeom>
              <a:noFill/>
            </p:spPr>
            <p:txBody>
              <a:bodyPr wrap="square">
                <a:spAutoFit/>
              </a:bodyPr>
              <a:lstStyle/>
              <a:p>
                <a:r>
                  <a:rPr lang="en-US" altLang="zh-CN" b="1" dirty="0">
                    <a:latin typeface="Times" panose="02020603050405020304" pitchFamily="18" charset="0"/>
                    <a:cs typeface="Times" panose="02020603050405020304" pitchFamily="18" charset="0"/>
                  </a:rPr>
                  <a:t>China</a:t>
                </a:r>
                <a:endParaRPr lang="zh-CN" altLang="en-US" b="1" dirty="0">
                  <a:latin typeface="Times" panose="02020603050405020304" pitchFamily="18" charset="0"/>
                  <a:cs typeface="Times" panose="02020603050405020304" pitchFamily="18" charset="0"/>
                </a:endParaRPr>
              </a:p>
            </p:txBody>
          </p:sp>
        </p:grpSp>
      </p:grpSp>
    </p:spTree>
    <p:extLst>
      <p:ext uri="{BB962C8B-B14F-4D97-AF65-F5344CB8AC3E}">
        <p14:creationId xmlns:p14="http://schemas.microsoft.com/office/powerpoint/2010/main" val="35163820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F56099C6-293D-4CE1-A686-F7CF2E76C2A5}"/>
              </a:ext>
            </a:extLst>
          </p:cNvPr>
          <p:cNvPicPr>
            <a:picLocks noChangeAspect="1"/>
          </p:cNvPicPr>
          <p:nvPr/>
        </p:nvPicPr>
        <p:blipFill>
          <a:blip r:embed="rId2"/>
          <a:stretch>
            <a:fillRect/>
          </a:stretch>
        </p:blipFill>
        <p:spPr>
          <a:xfrm>
            <a:off x="1327355" y="412954"/>
            <a:ext cx="8843199" cy="5313895"/>
          </a:xfrm>
          <a:prstGeom prst="rect">
            <a:avLst/>
          </a:prstGeom>
        </p:spPr>
      </p:pic>
    </p:spTree>
    <p:extLst>
      <p:ext uri="{BB962C8B-B14F-4D97-AF65-F5344CB8AC3E}">
        <p14:creationId xmlns:p14="http://schemas.microsoft.com/office/powerpoint/2010/main" val="82496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AF5A4DE-BCAB-4F76-AEB1-3333CBFCC755}"/>
              </a:ext>
            </a:extLst>
          </p:cNvPr>
          <p:cNvPicPr>
            <a:picLocks noChangeAspect="1"/>
          </p:cNvPicPr>
          <p:nvPr/>
        </p:nvPicPr>
        <p:blipFill>
          <a:blip r:embed="rId2"/>
          <a:stretch>
            <a:fillRect/>
          </a:stretch>
        </p:blipFill>
        <p:spPr>
          <a:xfrm>
            <a:off x="71021" y="0"/>
            <a:ext cx="7555099" cy="5143431"/>
          </a:xfrm>
          <a:prstGeom prst="rect">
            <a:avLst/>
          </a:prstGeom>
        </p:spPr>
      </p:pic>
    </p:spTree>
    <p:extLst>
      <p:ext uri="{BB962C8B-B14F-4D97-AF65-F5344CB8AC3E}">
        <p14:creationId xmlns:p14="http://schemas.microsoft.com/office/powerpoint/2010/main" val="107540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19FC0B51-2A5E-4F56-94DD-2FAADA30C541}"/>
              </a:ext>
            </a:extLst>
          </p:cNvPr>
          <p:cNvSpPr txBox="1"/>
          <p:nvPr/>
        </p:nvSpPr>
        <p:spPr>
          <a:xfrm>
            <a:off x="0" y="0"/>
            <a:ext cx="7126550" cy="369332"/>
          </a:xfrm>
          <a:prstGeom prst="rect">
            <a:avLst/>
          </a:prstGeom>
          <a:noFill/>
        </p:spPr>
        <p:txBody>
          <a:bodyPr wrap="square">
            <a:spAutoFit/>
          </a:bodyPr>
          <a:lstStyle/>
          <a:p>
            <a:r>
              <a:rPr lang="en-US" altLang="zh-CN" dirty="0">
                <a:latin typeface="Times" panose="02020603050405020304" pitchFamily="18" charset="0"/>
              </a:rPr>
              <a:t>3.1.2. Sensitivity of the retrieval to errors in spectral calibration</a:t>
            </a:r>
            <a:endParaRPr lang="zh-CN" altLang="en-US" dirty="0">
              <a:latin typeface="Times" panose="02020603050405020304" pitchFamily="18" charset="0"/>
            </a:endParaRPr>
          </a:p>
        </p:txBody>
      </p:sp>
      <p:pic>
        <p:nvPicPr>
          <p:cNvPr id="3" name="图片 2">
            <a:extLst>
              <a:ext uri="{FF2B5EF4-FFF2-40B4-BE49-F238E27FC236}">
                <a16:creationId xmlns:a16="http://schemas.microsoft.com/office/drawing/2014/main" id="{6A0248F5-26B2-43C9-B002-C79D46B01628}"/>
              </a:ext>
            </a:extLst>
          </p:cNvPr>
          <p:cNvPicPr>
            <a:picLocks noChangeAspect="1"/>
          </p:cNvPicPr>
          <p:nvPr/>
        </p:nvPicPr>
        <p:blipFill>
          <a:blip r:embed="rId2"/>
          <a:stretch>
            <a:fillRect/>
          </a:stretch>
        </p:blipFill>
        <p:spPr>
          <a:xfrm>
            <a:off x="0" y="369332"/>
            <a:ext cx="5320823" cy="5255973"/>
          </a:xfrm>
          <a:prstGeom prst="rect">
            <a:avLst/>
          </a:prstGeom>
        </p:spPr>
      </p:pic>
      <p:pic>
        <p:nvPicPr>
          <p:cNvPr id="6" name="图片 5">
            <a:extLst>
              <a:ext uri="{FF2B5EF4-FFF2-40B4-BE49-F238E27FC236}">
                <a16:creationId xmlns:a16="http://schemas.microsoft.com/office/drawing/2014/main" id="{1FA3D71A-6866-4D36-AA3E-B0B994E1A5BC}"/>
              </a:ext>
            </a:extLst>
          </p:cNvPr>
          <p:cNvPicPr>
            <a:picLocks noChangeAspect="1"/>
          </p:cNvPicPr>
          <p:nvPr/>
        </p:nvPicPr>
        <p:blipFill>
          <a:blip r:embed="rId3"/>
          <a:stretch>
            <a:fillRect/>
          </a:stretch>
        </p:blipFill>
        <p:spPr>
          <a:xfrm>
            <a:off x="5931308" y="1890943"/>
            <a:ext cx="6260692" cy="3459187"/>
          </a:xfrm>
          <a:prstGeom prst="rect">
            <a:avLst/>
          </a:prstGeom>
        </p:spPr>
      </p:pic>
    </p:spTree>
    <p:extLst>
      <p:ext uri="{BB962C8B-B14F-4D97-AF65-F5344CB8AC3E}">
        <p14:creationId xmlns:p14="http://schemas.microsoft.com/office/powerpoint/2010/main" val="2094250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D76DF6C3-8B30-40C7-A7AA-0B8B0C830A25}"/>
              </a:ext>
            </a:extLst>
          </p:cNvPr>
          <p:cNvPicPr>
            <a:picLocks noChangeAspect="1"/>
          </p:cNvPicPr>
          <p:nvPr/>
        </p:nvPicPr>
        <p:blipFill>
          <a:blip r:embed="rId2"/>
          <a:stretch>
            <a:fillRect/>
          </a:stretch>
        </p:blipFill>
        <p:spPr>
          <a:xfrm>
            <a:off x="0" y="0"/>
            <a:ext cx="6258713" cy="5042517"/>
          </a:xfrm>
          <a:prstGeom prst="rect">
            <a:avLst/>
          </a:prstGeom>
        </p:spPr>
      </p:pic>
    </p:spTree>
    <p:extLst>
      <p:ext uri="{BB962C8B-B14F-4D97-AF65-F5344CB8AC3E}">
        <p14:creationId xmlns:p14="http://schemas.microsoft.com/office/powerpoint/2010/main" val="3891346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F9990F2E-139C-44A9-BA69-9347FEAB785A}"/>
              </a:ext>
            </a:extLst>
          </p:cNvPr>
          <p:cNvSpPr txBox="1"/>
          <p:nvPr/>
        </p:nvSpPr>
        <p:spPr>
          <a:xfrm>
            <a:off x="1480" y="0"/>
            <a:ext cx="6094520" cy="369332"/>
          </a:xfrm>
          <a:prstGeom prst="rect">
            <a:avLst/>
          </a:prstGeom>
          <a:noFill/>
        </p:spPr>
        <p:txBody>
          <a:bodyPr wrap="square">
            <a:spAutoFit/>
          </a:bodyPr>
          <a:lstStyle/>
          <a:p>
            <a:r>
              <a:rPr lang="en-US" altLang="zh-CN" dirty="0">
                <a:latin typeface="Times" panose="02020603050405020304" pitchFamily="18" charset="0"/>
              </a:rPr>
              <a:t>3.1.3. Sensitivity of the retrieval to the illumination angle</a:t>
            </a:r>
            <a:endParaRPr lang="zh-CN" altLang="en-US" dirty="0">
              <a:latin typeface="Times" panose="02020603050405020304" pitchFamily="18" charset="0"/>
            </a:endParaRPr>
          </a:p>
        </p:txBody>
      </p:sp>
      <p:pic>
        <p:nvPicPr>
          <p:cNvPr id="3" name="图片 2">
            <a:extLst>
              <a:ext uri="{FF2B5EF4-FFF2-40B4-BE49-F238E27FC236}">
                <a16:creationId xmlns:a16="http://schemas.microsoft.com/office/drawing/2014/main" id="{807B83A7-A720-4C86-AF4B-D0F4BE763FFC}"/>
              </a:ext>
            </a:extLst>
          </p:cNvPr>
          <p:cNvPicPr>
            <a:picLocks noChangeAspect="1"/>
          </p:cNvPicPr>
          <p:nvPr/>
        </p:nvPicPr>
        <p:blipFill>
          <a:blip r:embed="rId2"/>
          <a:stretch>
            <a:fillRect/>
          </a:stretch>
        </p:blipFill>
        <p:spPr>
          <a:xfrm>
            <a:off x="14796" y="369332"/>
            <a:ext cx="6284431" cy="4354497"/>
          </a:xfrm>
          <a:prstGeom prst="rect">
            <a:avLst/>
          </a:prstGeom>
        </p:spPr>
      </p:pic>
    </p:spTree>
    <p:extLst>
      <p:ext uri="{BB962C8B-B14F-4D97-AF65-F5344CB8AC3E}">
        <p14:creationId xmlns:p14="http://schemas.microsoft.com/office/powerpoint/2010/main" val="40976437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97714BC8-E8A3-4D02-90D4-BE79EBC4BEC3}"/>
              </a:ext>
            </a:extLst>
          </p:cNvPr>
          <p:cNvSpPr txBox="1"/>
          <p:nvPr/>
        </p:nvSpPr>
        <p:spPr>
          <a:xfrm>
            <a:off x="0" y="0"/>
            <a:ext cx="6094520" cy="369332"/>
          </a:xfrm>
          <a:prstGeom prst="rect">
            <a:avLst/>
          </a:prstGeom>
          <a:noFill/>
        </p:spPr>
        <p:txBody>
          <a:bodyPr wrap="square">
            <a:spAutoFit/>
          </a:bodyPr>
          <a:lstStyle/>
          <a:p>
            <a:r>
              <a:rPr lang="en-US" altLang="zh-CN" dirty="0">
                <a:latin typeface="Times" panose="02020603050405020304" pitchFamily="18" charset="0"/>
              </a:rPr>
              <a:t>3.2. Results from real data</a:t>
            </a:r>
            <a:endParaRPr lang="zh-CN" altLang="en-US" dirty="0">
              <a:latin typeface="Times" panose="02020603050405020304" pitchFamily="18" charset="0"/>
            </a:endParaRPr>
          </a:p>
        </p:txBody>
      </p:sp>
      <p:pic>
        <p:nvPicPr>
          <p:cNvPr id="6" name="图片 5">
            <a:extLst>
              <a:ext uri="{FF2B5EF4-FFF2-40B4-BE49-F238E27FC236}">
                <a16:creationId xmlns:a16="http://schemas.microsoft.com/office/drawing/2014/main" id="{A2B1805F-EDD3-4601-96DA-57D5912EFBA5}"/>
              </a:ext>
            </a:extLst>
          </p:cNvPr>
          <p:cNvPicPr>
            <a:picLocks noChangeAspect="1"/>
          </p:cNvPicPr>
          <p:nvPr/>
        </p:nvPicPr>
        <p:blipFill>
          <a:blip r:embed="rId2"/>
          <a:stretch>
            <a:fillRect/>
          </a:stretch>
        </p:blipFill>
        <p:spPr>
          <a:xfrm>
            <a:off x="1710814" y="527464"/>
            <a:ext cx="7470941" cy="6098040"/>
          </a:xfrm>
          <a:prstGeom prst="rect">
            <a:avLst/>
          </a:prstGeom>
        </p:spPr>
      </p:pic>
    </p:spTree>
    <p:extLst>
      <p:ext uri="{BB962C8B-B14F-4D97-AF65-F5344CB8AC3E}">
        <p14:creationId xmlns:p14="http://schemas.microsoft.com/office/powerpoint/2010/main" val="22452779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9D59274-D34B-4FF7-BEFF-58BDB6F77D3F}"/>
              </a:ext>
            </a:extLst>
          </p:cNvPr>
          <p:cNvPicPr>
            <a:picLocks noChangeAspect="1"/>
          </p:cNvPicPr>
          <p:nvPr/>
        </p:nvPicPr>
        <p:blipFill>
          <a:blip r:embed="rId3"/>
          <a:stretch>
            <a:fillRect/>
          </a:stretch>
        </p:blipFill>
        <p:spPr>
          <a:xfrm>
            <a:off x="1002890" y="0"/>
            <a:ext cx="9705698" cy="6858000"/>
          </a:xfrm>
          <a:prstGeom prst="rect">
            <a:avLst/>
          </a:prstGeom>
        </p:spPr>
      </p:pic>
    </p:spTree>
    <p:extLst>
      <p:ext uri="{BB962C8B-B14F-4D97-AF65-F5344CB8AC3E}">
        <p14:creationId xmlns:p14="http://schemas.microsoft.com/office/powerpoint/2010/main" val="39023334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56042CF3-DA49-401B-A82B-A7955087B2B8}"/>
              </a:ext>
            </a:extLst>
          </p:cNvPr>
          <p:cNvSpPr txBox="1"/>
          <p:nvPr/>
        </p:nvSpPr>
        <p:spPr>
          <a:xfrm>
            <a:off x="1480" y="0"/>
            <a:ext cx="6094520" cy="369332"/>
          </a:xfrm>
          <a:prstGeom prst="rect">
            <a:avLst/>
          </a:prstGeom>
          <a:noFill/>
        </p:spPr>
        <p:txBody>
          <a:bodyPr wrap="square">
            <a:spAutoFit/>
          </a:bodyPr>
          <a:lstStyle/>
          <a:p>
            <a:r>
              <a:rPr lang="en-US" altLang="zh-CN" dirty="0">
                <a:latin typeface="Times" panose="02020603050405020304" pitchFamily="18" charset="0"/>
              </a:rPr>
              <a:t>4. Summary and outlook</a:t>
            </a:r>
            <a:endParaRPr lang="zh-CN" altLang="en-US" dirty="0">
              <a:latin typeface="Times" panose="02020603050405020304" pitchFamily="18" charset="0"/>
            </a:endParaRPr>
          </a:p>
        </p:txBody>
      </p:sp>
    </p:spTree>
    <p:extLst>
      <p:ext uri="{BB962C8B-B14F-4D97-AF65-F5344CB8AC3E}">
        <p14:creationId xmlns:p14="http://schemas.microsoft.com/office/powerpoint/2010/main" val="3992749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669CF62-5743-429E-8CE0-99BA39C3E41C}"/>
              </a:ext>
            </a:extLst>
          </p:cNvPr>
          <p:cNvPicPr>
            <a:picLocks noChangeAspect="1"/>
          </p:cNvPicPr>
          <p:nvPr/>
        </p:nvPicPr>
        <p:blipFill>
          <a:blip r:embed="rId2"/>
          <a:stretch>
            <a:fillRect/>
          </a:stretch>
        </p:blipFill>
        <p:spPr>
          <a:xfrm>
            <a:off x="1365617" y="841272"/>
            <a:ext cx="9873720" cy="4742835"/>
          </a:xfrm>
          <a:prstGeom prst="rect">
            <a:avLst/>
          </a:prstGeom>
        </p:spPr>
      </p:pic>
    </p:spTree>
    <p:extLst>
      <p:ext uri="{BB962C8B-B14F-4D97-AF65-F5344CB8AC3E}">
        <p14:creationId xmlns:p14="http://schemas.microsoft.com/office/powerpoint/2010/main" val="88919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CE7D3D23-6D24-438E-A071-C525E4834B39}"/>
              </a:ext>
            </a:extLst>
          </p:cNvPr>
          <p:cNvSpPr txBox="1"/>
          <p:nvPr/>
        </p:nvSpPr>
        <p:spPr>
          <a:xfrm>
            <a:off x="205666" y="177553"/>
            <a:ext cx="1605378" cy="369332"/>
          </a:xfrm>
          <a:prstGeom prst="rect">
            <a:avLst/>
          </a:prstGeom>
          <a:noFill/>
        </p:spPr>
        <p:txBody>
          <a:bodyPr wrap="square">
            <a:spAutoFit/>
          </a:bodyPr>
          <a:lstStyle/>
          <a:p>
            <a:r>
              <a:rPr lang="en-US" altLang="zh-CN" b="1" dirty="0">
                <a:latin typeface="Times" panose="02020603050405020304" pitchFamily="18" charset="0"/>
              </a:rPr>
              <a:t>Introduction</a:t>
            </a:r>
            <a:endParaRPr lang="zh-CN" altLang="en-US" b="1" dirty="0">
              <a:latin typeface="Times" panose="02020603050405020304" pitchFamily="18" charset="0"/>
            </a:endParaRPr>
          </a:p>
        </p:txBody>
      </p:sp>
      <p:sp>
        <p:nvSpPr>
          <p:cNvPr id="7" name="文本框 6">
            <a:extLst>
              <a:ext uri="{FF2B5EF4-FFF2-40B4-BE49-F238E27FC236}">
                <a16:creationId xmlns:a16="http://schemas.microsoft.com/office/drawing/2014/main" id="{CEEC2011-B1F6-4A73-95F2-4B4ABE31D1A3}"/>
              </a:ext>
            </a:extLst>
          </p:cNvPr>
          <p:cNvSpPr txBox="1"/>
          <p:nvPr/>
        </p:nvSpPr>
        <p:spPr>
          <a:xfrm>
            <a:off x="205666" y="546885"/>
            <a:ext cx="9719571" cy="646331"/>
          </a:xfrm>
          <a:prstGeom prst="rect">
            <a:avLst/>
          </a:prstGeom>
          <a:noFill/>
        </p:spPr>
        <p:txBody>
          <a:bodyPr wrap="square">
            <a:spAutoFit/>
          </a:bodyPr>
          <a:lstStyle/>
          <a:p>
            <a:pPr indent="457200"/>
            <a:r>
              <a:rPr lang="en-US" altLang="zh-CN" dirty="0">
                <a:latin typeface="Times" panose="02020603050405020304" pitchFamily="18" charset="0"/>
              </a:rPr>
              <a:t>Methane (CH4) emissions from fossil fuel production activities have been found to account for </a:t>
            </a:r>
            <a:r>
              <a:rPr lang="en-US" altLang="zh-CN" b="1" dirty="0">
                <a:latin typeface="Times" panose="02020603050405020304" pitchFamily="18" charset="0"/>
              </a:rPr>
              <a:t>35%</a:t>
            </a:r>
            <a:r>
              <a:rPr lang="en-US" altLang="zh-CN" dirty="0">
                <a:latin typeface="Times" panose="02020603050405020304" pitchFamily="18" charset="0"/>
              </a:rPr>
              <a:t> (range 30%–42%) of total global anthropogenic emissions (</a:t>
            </a:r>
            <a:r>
              <a:rPr lang="en-US" altLang="zh-CN" dirty="0" err="1">
                <a:latin typeface="Times" panose="02020603050405020304" pitchFamily="18" charset="0"/>
              </a:rPr>
              <a:t>Saunois</a:t>
            </a:r>
            <a:r>
              <a:rPr lang="en-US" altLang="zh-CN" dirty="0">
                <a:latin typeface="Times" panose="02020603050405020304" pitchFamily="18" charset="0"/>
              </a:rPr>
              <a:t> et al., 2020). </a:t>
            </a:r>
            <a:endParaRPr lang="zh-CN" altLang="en-US" dirty="0">
              <a:latin typeface="Times" panose="02020603050405020304" pitchFamily="18" charset="0"/>
            </a:endParaRPr>
          </a:p>
        </p:txBody>
      </p:sp>
      <p:pic>
        <p:nvPicPr>
          <p:cNvPr id="12" name="图片 11">
            <a:extLst>
              <a:ext uri="{FF2B5EF4-FFF2-40B4-BE49-F238E27FC236}">
                <a16:creationId xmlns:a16="http://schemas.microsoft.com/office/drawing/2014/main" id="{E5338C38-97C4-44FF-BE81-ED0D794E75EC}"/>
              </a:ext>
            </a:extLst>
          </p:cNvPr>
          <p:cNvPicPr>
            <a:picLocks noChangeAspect="1"/>
          </p:cNvPicPr>
          <p:nvPr/>
        </p:nvPicPr>
        <p:blipFill>
          <a:blip r:embed="rId3"/>
          <a:stretch>
            <a:fillRect/>
          </a:stretch>
        </p:blipFill>
        <p:spPr>
          <a:xfrm>
            <a:off x="205666" y="1260122"/>
            <a:ext cx="7491274" cy="4548402"/>
          </a:xfrm>
          <a:prstGeom prst="rect">
            <a:avLst/>
          </a:prstGeom>
        </p:spPr>
      </p:pic>
      <p:sp>
        <p:nvSpPr>
          <p:cNvPr id="14" name="文本框 13">
            <a:extLst>
              <a:ext uri="{FF2B5EF4-FFF2-40B4-BE49-F238E27FC236}">
                <a16:creationId xmlns:a16="http://schemas.microsoft.com/office/drawing/2014/main" id="{90CE4B73-76C3-4905-B22B-043EB2504D11}"/>
              </a:ext>
            </a:extLst>
          </p:cNvPr>
          <p:cNvSpPr txBox="1"/>
          <p:nvPr/>
        </p:nvSpPr>
        <p:spPr>
          <a:xfrm>
            <a:off x="205666" y="5808524"/>
            <a:ext cx="6094520" cy="369332"/>
          </a:xfrm>
          <a:prstGeom prst="rect">
            <a:avLst/>
          </a:prstGeom>
          <a:noFill/>
        </p:spPr>
        <p:txBody>
          <a:bodyPr wrap="square">
            <a:spAutoFit/>
          </a:bodyPr>
          <a:lstStyle/>
          <a:p>
            <a:r>
              <a:rPr lang="en-US" altLang="zh-CN" dirty="0">
                <a:latin typeface="Times" panose="02020603050405020304" pitchFamily="18" charset="0"/>
              </a:rPr>
              <a:t>(</a:t>
            </a:r>
            <a:r>
              <a:rPr lang="en-US" altLang="zh-CN" dirty="0" err="1">
                <a:latin typeface="Times" panose="02020603050405020304" pitchFamily="18" charset="0"/>
              </a:rPr>
              <a:t>Saunois</a:t>
            </a:r>
            <a:r>
              <a:rPr lang="en-US" altLang="zh-CN" dirty="0">
                <a:latin typeface="Times" panose="02020603050405020304" pitchFamily="18" charset="0"/>
              </a:rPr>
              <a:t> et al., 2020). </a:t>
            </a:r>
            <a:endParaRPr lang="zh-CN" altLang="en-US" dirty="0"/>
          </a:p>
        </p:txBody>
      </p:sp>
      <p:pic>
        <p:nvPicPr>
          <p:cNvPr id="16" name="图片 15">
            <a:extLst>
              <a:ext uri="{FF2B5EF4-FFF2-40B4-BE49-F238E27FC236}">
                <a16:creationId xmlns:a16="http://schemas.microsoft.com/office/drawing/2014/main" id="{A05EA987-0227-4182-8E5F-2D0060BABA2A}"/>
              </a:ext>
            </a:extLst>
          </p:cNvPr>
          <p:cNvPicPr>
            <a:picLocks noChangeAspect="1"/>
          </p:cNvPicPr>
          <p:nvPr/>
        </p:nvPicPr>
        <p:blipFill>
          <a:blip r:embed="rId4"/>
          <a:stretch>
            <a:fillRect/>
          </a:stretch>
        </p:blipFill>
        <p:spPr>
          <a:xfrm>
            <a:off x="7929536" y="1322266"/>
            <a:ext cx="4133446" cy="1780186"/>
          </a:xfrm>
          <a:prstGeom prst="rect">
            <a:avLst/>
          </a:prstGeom>
        </p:spPr>
      </p:pic>
      <p:sp>
        <p:nvSpPr>
          <p:cNvPr id="18" name="文本框 17">
            <a:extLst>
              <a:ext uri="{FF2B5EF4-FFF2-40B4-BE49-F238E27FC236}">
                <a16:creationId xmlns:a16="http://schemas.microsoft.com/office/drawing/2014/main" id="{E0B33403-A76C-472A-9C9C-F6C7E80A9097}"/>
              </a:ext>
            </a:extLst>
          </p:cNvPr>
          <p:cNvSpPr txBox="1"/>
          <p:nvPr/>
        </p:nvSpPr>
        <p:spPr>
          <a:xfrm>
            <a:off x="7929536" y="3102452"/>
            <a:ext cx="2270465" cy="369332"/>
          </a:xfrm>
          <a:prstGeom prst="rect">
            <a:avLst/>
          </a:prstGeom>
          <a:noFill/>
        </p:spPr>
        <p:txBody>
          <a:bodyPr wrap="square">
            <a:spAutoFit/>
          </a:bodyPr>
          <a:lstStyle/>
          <a:p>
            <a:r>
              <a:rPr lang="en-US" altLang="zh-CN" dirty="0">
                <a:latin typeface="Times" panose="02020603050405020304" pitchFamily="18" charset="0"/>
              </a:rPr>
              <a:t>“point emissions” </a:t>
            </a:r>
            <a:endParaRPr lang="zh-CN" altLang="en-US" dirty="0">
              <a:latin typeface="Times" panose="02020603050405020304" pitchFamily="18" charset="0"/>
            </a:endParaRPr>
          </a:p>
        </p:txBody>
      </p:sp>
      <p:sp>
        <p:nvSpPr>
          <p:cNvPr id="20" name="文本框 19">
            <a:extLst>
              <a:ext uri="{FF2B5EF4-FFF2-40B4-BE49-F238E27FC236}">
                <a16:creationId xmlns:a16="http://schemas.microsoft.com/office/drawing/2014/main" id="{24EB0ECE-E77F-4EC6-A7CB-6F8ADE23B54F}"/>
              </a:ext>
            </a:extLst>
          </p:cNvPr>
          <p:cNvSpPr txBox="1"/>
          <p:nvPr/>
        </p:nvSpPr>
        <p:spPr>
          <a:xfrm>
            <a:off x="7929536" y="3755549"/>
            <a:ext cx="4056798" cy="2031325"/>
          </a:xfrm>
          <a:prstGeom prst="rect">
            <a:avLst/>
          </a:prstGeom>
          <a:noFill/>
        </p:spPr>
        <p:txBody>
          <a:bodyPr wrap="square">
            <a:spAutoFit/>
          </a:bodyPr>
          <a:lstStyle/>
          <a:p>
            <a:r>
              <a:rPr lang="en-US" altLang="zh-CN" dirty="0">
                <a:latin typeface="Times" panose="02020603050405020304" pitchFamily="18" charset="0"/>
              </a:rPr>
              <a:t>The </a:t>
            </a:r>
            <a:r>
              <a:rPr lang="en-US" altLang="zh-CN" b="1" dirty="0">
                <a:latin typeface="Times" panose="02020603050405020304" pitchFamily="18" charset="0"/>
              </a:rPr>
              <a:t>detection and elimination of unintended methane emissions from fossil fuel production activities</a:t>
            </a:r>
            <a:r>
              <a:rPr lang="en-US" altLang="zh-CN" dirty="0">
                <a:latin typeface="Times" panose="02020603050405020304" pitchFamily="18" charset="0"/>
              </a:rPr>
              <a:t> have been identified as a key means to reduce the concentration of greenhouse gases in the atmosphere (United Nations Environment </a:t>
            </a:r>
            <a:r>
              <a:rPr lang="en-US" altLang="zh-CN" dirty="0" err="1">
                <a:latin typeface="Times" panose="02020603050405020304" pitchFamily="18" charset="0"/>
              </a:rPr>
              <a:t>Programme</a:t>
            </a:r>
            <a:r>
              <a:rPr lang="en-US" altLang="zh-CN" dirty="0">
                <a:latin typeface="Times" panose="02020603050405020304" pitchFamily="18" charset="0"/>
              </a:rPr>
              <a:t>, 2021).</a:t>
            </a:r>
          </a:p>
        </p:txBody>
      </p:sp>
    </p:spTree>
    <p:extLst>
      <p:ext uri="{BB962C8B-B14F-4D97-AF65-F5344CB8AC3E}">
        <p14:creationId xmlns:p14="http://schemas.microsoft.com/office/powerpoint/2010/main" val="1659424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BCD9434-05B1-4DD4-AC0C-2C7036878924}"/>
              </a:ext>
            </a:extLst>
          </p:cNvPr>
          <p:cNvPicPr>
            <a:picLocks noChangeAspect="1"/>
          </p:cNvPicPr>
          <p:nvPr/>
        </p:nvPicPr>
        <p:blipFill>
          <a:blip r:embed="rId3"/>
          <a:stretch>
            <a:fillRect/>
          </a:stretch>
        </p:blipFill>
        <p:spPr>
          <a:xfrm>
            <a:off x="843175" y="992825"/>
            <a:ext cx="6560597" cy="5262185"/>
          </a:xfrm>
          <a:prstGeom prst="rect">
            <a:avLst/>
          </a:prstGeom>
        </p:spPr>
      </p:pic>
      <p:sp>
        <p:nvSpPr>
          <p:cNvPr id="7" name="文本框 6">
            <a:extLst>
              <a:ext uri="{FF2B5EF4-FFF2-40B4-BE49-F238E27FC236}">
                <a16:creationId xmlns:a16="http://schemas.microsoft.com/office/drawing/2014/main" id="{CF2C3638-C6DA-434E-8B62-99376D6FCCE1}"/>
              </a:ext>
            </a:extLst>
          </p:cNvPr>
          <p:cNvSpPr txBox="1"/>
          <p:nvPr/>
        </p:nvSpPr>
        <p:spPr>
          <a:xfrm>
            <a:off x="7820377" y="992825"/>
            <a:ext cx="4165145" cy="3416320"/>
          </a:xfrm>
          <a:prstGeom prst="rect">
            <a:avLst/>
          </a:prstGeom>
          <a:noFill/>
        </p:spPr>
        <p:txBody>
          <a:bodyPr wrap="square">
            <a:spAutoFit/>
          </a:bodyPr>
          <a:lstStyle/>
          <a:p>
            <a:r>
              <a:rPr lang="en-US" altLang="zh-CN" dirty="0">
                <a:latin typeface="Times" panose="02020603050405020304" pitchFamily="18" charset="0"/>
              </a:rPr>
              <a:t>-The retrieval of methane from space measurements typically relies on spectrally-resolved measurements of solar radiation reflected by the Earth's surface in the </a:t>
            </a:r>
            <a:r>
              <a:rPr lang="en-US" altLang="zh-CN" b="1" dirty="0">
                <a:latin typeface="Times" panose="02020603050405020304" pitchFamily="18" charset="0"/>
              </a:rPr>
              <a:t>shortwave infrared (SWIR) </a:t>
            </a:r>
            <a:r>
              <a:rPr lang="en-US" altLang="zh-CN" dirty="0">
                <a:latin typeface="Times" panose="02020603050405020304" pitchFamily="18" charset="0"/>
              </a:rPr>
              <a:t>part of the spectrum (~1600–2500 nm). </a:t>
            </a:r>
          </a:p>
          <a:p>
            <a:endParaRPr lang="en-US" altLang="zh-CN" dirty="0">
              <a:latin typeface="Times" panose="02020603050405020304" pitchFamily="18" charset="0"/>
            </a:endParaRPr>
          </a:p>
          <a:p>
            <a:endParaRPr lang="en-US" altLang="zh-CN" dirty="0">
              <a:latin typeface="Times" panose="02020603050405020304" pitchFamily="18" charset="0"/>
            </a:endParaRPr>
          </a:p>
          <a:p>
            <a:endParaRPr lang="en-US" altLang="zh-CN" dirty="0">
              <a:latin typeface="Times" panose="02020603050405020304" pitchFamily="18" charset="0"/>
            </a:endParaRPr>
          </a:p>
          <a:p>
            <a:r>
              <a:rPr lang="en-US" altLang="zh-CN" dirty="0">
                <a:latin typeface="Times" panose="02020603050405020304" pitchFamily="18" charset="0"/>
              </a:rPr>
              <a:t>-Methane presents two absorption bands in this region, a weaker one around </a:t>
            </a:r>
            <a:r>
              <a:rPr lang="en-US" altLang="zh-CN" b="1" dirty="0">
                <a:latin typeface="Times" panose="02020603050405020304" pitchFamily="18" charset="0"/>
              </a:rPr>
              <a:t>1700 nm </a:t>
            </a:r>
            <a:r>
              <a:rPr lang="en-US" altLang="zh-CN" dirty="0">
                <a:latin typeface="Times" panose="02020603050405020304" pitchFamily="18" charset="0"/>
              </a:rPr>
              <a:t>and a stronger one around </a:t>
            </a:r>
            <a:r>
              <a:rPr lang="en-US" altLang="zh-CN" b="1" dirty="0">
                <a:latin typeface="Times" panose="02020603050405020304" pitchFamily="18" charset="0"/>
              </a:rPr>
              <a:t>2300 nm</a:t>
            </a:r>
            <a:r>
              <a:rPr lang="en-US" altLang="zh-CN" dirty="0">
                <a:latin typeface="Times" panose="02020603050405020304" pitchFamily="18" charset="0"/>
              </a:rPr>
              <a:t>. </a:t>
            </a:r>
            <a:endParaRPr lang="zh-CN" altLang="en-US" dirty="0">
              <a:latin typeface="Times" panose="02020603050405020304" pitchFamily="18" charset="0"/>
            </a:endParaRPr>
          </a:p>
        </p:txBody>
      </p:sp>
      <p:sp>
        <p:nvSpPr>
          <p:cNvPr id="6" name="文本框 5">
            <a:extLst>
              <a:ext uri="{FF2B5EF4-FFF2-40B4-BE49-F238E27FC236}">
                <a16:creationId xmlns:a16="http://schemas.microsoft.com/office/drawing/2014/main" id="{A2230DE1-EF8F-4C49-8FD8-4994824861AA}"/>
              </a:ext>
            </a:extLst>
          </p:cNvPr>
          <p:cNvSpPr txBox="1"/>
          <p:nvPr/>
        </p:nvSpPr>
        <p:spPr>
          <a:xfrm>
            <a:off x="737419" y="324465"/>
            <a:ext cx="8603225" cy="369332"/>
          </a:xfrm>
          <a:prstGeom prst="rect">
            <a:avLst/>
          </a:prstGeom>
          <a:noFill/>
        </p:spPr>
        <p:txBody>
          <a:bodyPr wrap="square">
            <a:spAutoFit/>
          </a:bodyPr>
          <a:lstStyle/>
          <a:p>
            <a:r>
              <a:rPr lang="en-US" altLang="zh-CN" b="1" dirty="0">
                <a:latin typeface="Times New Roman" panose="02020603050405020304" pitchFamily="18" charset="0"/>
                <a:cs typeface="Times New Roman" panose="02020603050405020304" pitchFamily="18" charset="0"/>
              </a:rPr>
              <a:t>Sensitivity of PRISMA shortwave infrared (SWIR) measurements to methane</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5448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9C584982-C489-4629-8A2C-0CFD4F6C5A4E}"/>
              </a:ext>
            </a:extLst>
          </p:cNvPr>
          <p:cNvSpPr txBox="1"/>
          <p:nvPr/>
        </p:nvSpPr>
        <p:spPr>
          <a:xfrm>
            <a:off x="373626" y="280660"/>
            <a:ext cx="6094520" cy="369332"/>
          </a:xfrm>
          <a:prstGeom prst="rect">
            <a:avLst/>
          </a:prstGeom>
          <a:noFill/>
        </p:spPr>
        <p:txBody>
          <a:bodyPr wrap="square">
            <a:spAutoFit/>
          </a:bodyPr>
          <a:lstStyle/>
          <a:p>
            <a:r>
              <a:rPr lang="en-US" altLang="zh-CN" b="1" dirty="0">
                <a:latin typeface="Times" panose="02020603050405020304" pitchFamily="18" charset="0"/>
              </a:rPr>
              <a:t>Materials and methods</a:t>
            </a:r>
          </a:p>
        </p:txBody>
      </p:sp>
      <p:sp>
        <p:nvSpPr>
          <p:cNvPr id="6" name="文本框 5">
            <a:extLst>
              <a:ext uri="{FF2B5EF4-FFF2-40B4-BE49-F238E27FC236}">
                <a16:creationId xmlns:a16="http://schemas.microsoft.com/office/drawing/2014/main" id="{596C5D4A-9350-4450-A8D0-9A7DDCB34ED8}"/>
              </a:ext>
            </a:extLst>
          </p:cNvPr>
          <p:cNvSpPr txBox="1"/>
          <p:nvPr/>
        </p:nvSpPr>
        <p:spPr>
          <a:xfrm>
            <a:off x="373626" y="924949"/>
            <a:ext cx="9901085" cy="923330"/>
          </a:xfrm>
          <a:prstGeom prst="rect">
            <a:avLst/>
          </a:prstGeom>
          <a:noFill/>
        </p:spPr>
        <p:txBody>
          <a:bodyPr wrap="square">
            <a:spAutoFit/>
          </a:bodyPr>
          <a:lstStyle/>
          <a:p>
            <a:r>
              <a:rPr lang="en-US" altLang="zh-CN" b="1" dirty="0">
                <a:latin typeface="Times" panose="02020603050405020304" pitchFamily="18" charset="0"/>
              </a:rPr>
              <a:t>Matched-filter retrieval method</a:t>
            </a:r>
          </a:p>
          <a:p>
            <a:pPr indent="457200"/>
            <a:r>
              <a:rPr lang="en-US" altLang="zh-CN" dirty="0">
                <a:latin typeface="Times" panose="02020603050405020304" pitchFamily="18" charset="0"/>
              </a:rPr>
              <a:t>based on the idea that each input spectrum can be expressed as a mean spectrum plus its perturbation by a change in the methane column concentration.</a:t>
            </a:r>
            <a:endParaRPr lang="zh-CN" altLang="en-US" dirty="0">
              <a:latin typeface="Times" panose="02020603050405020304" pitchFamily="18" charset="0"/>
            </a:endParaRPr>
          </a:p>
        </p:txBody>
      </p:sp>
      <p:pic>
        <p:nvPicPr>
          <p:cNvPr id="7" name="图片 6">
            <a:extLst>
              <a:ext uri="{FF2B5EF4-FFF2-40B4-BE49-F238E27FC236}">
                <a16:creationId xmlns:a16="http://schemas.microsoft.com/office/drawing/2014/main" id="{9FB711E7-7F7E-44EB-88F9-1B8DDACFA0E4}"/>
              </a:ext>
            </a:extLst>
          </p:cNvPr>
          <p:cNvPicPr>
            <a:picLocks noChangeAspect="1"/>
          </p:cNvPicPr>
          <p:nvPr/>
        </p:nvPicPr>
        <p:blipFill>
          <a:blip r:embed="rId3"/>
          <a:stretch>
            <a:fillRect/>
          </a:stretch>
        </p:blipFill>
        <p:spPr>
          <a:xfrm>
            <a:off x="3755552" y="2280552"/>
            <a:ext cx="4680895" cy="3334218"/>
          </a:xfrm>
          <a:prstGeom prst="rect">
            <a:avLst/>
          </a:prstGeom>
        </p:spPr>
      </p:pic>
    </p:spTree>
    <p:extLst>
      <p:ext uri="{BB962C8B-B14F-4D97-AF65-F5344CB8AC3E}">
        <p14:creationId xmlns:p14="http://schemas.microsoft.com/office/powerpoint/2010/main" val="1961099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CE0A14B1-F01A-4A03-958B-1D9ECEA241E3}"/>
              </a:ext>
            </a:extLst>
          </p:cNvPr>
          <p:cNvSpPr txBox="1"/>
          <p:nvPr/>
        </p:nvSpPr>
        <p:spPr>
          <a:xfrm>
            <a:off x="774066" y="631778"/>
            <a:ext cx="6094520" cy="369332"/>
          </a:xfrm>
          <a:prstGeom prst="rect">
            <a:avLst/>
          </a:prstGeom>
          <a:noFill/>
        </p:spPr>
        <p:txBody>
          <a:bodyPr wrap="square">
            <a:spAutoFit/>
          </a:bodyPr>
          <a:lstStyle/>
          <a:p>
            <a:r>
              <a:rPr lang="en-US" altLang="zh-CN" b="1" dirty="0">
                <a:latin typeface="Times" panose="02020603050405020304" pitchFamily="18" charset="0"/>
              </a:rPr>
              <a:t>Detection of plumes in ΔXCH4 maps</a:t>
            </a:r>
            <a:endParaRPr lang="zh-CN" altLang="en-US" b="1" dirty="0">
              <a:latin typeface="Times" panose="02020603050405020304" pitchFamily="18" charset="0"/>
            </a:endParaRPr>
          </a:p>
        </p:txBody>
      </p:sp>
      <p:sp>
        <p:nvSpPr>
          <p:cNvPr id="9" name="文本框 8">
            <a:extLst>
              <a:ext uri="{FF2B5EF4-FFF2-40B4-BE49-F238E27FC236}">
                <a16:creationId xmlns:a16="http://schemas.microsoft.com/office/drawing/2014/main" id="{D9FF84CC-EDCA-45B5-AAA3-DF754FCFBF7E}"/>
              </a:ext>
            </a:extLst>
          </p:cNvPr>
          <p:cNvSpPr txBox="1"/>
          <p:nvPr/>
        </p:nvSpPr>
        <p:spPr>
          <a:xfrm>
            <a:off x="774066" y="1150681"/>
            <a:ext cx="8626877" cy="369332"/>
          </a:xfrm>
          <a:prstGeom prst="rect">
            <a:avLst/>
          </a:prstGeom>
          <a:noFill/>
        </p:spPr>
        <p:txBody>
          <a:bodyPr wrap="square">
            <a:spAutoFit/>
          </a:bodyPr>
          <a:lstStyle/>
          <a:p>
            <a:r>
              <a:rPr lang="en-US" altLang="zh-CN" dirty="0">
                <a:latin typeface="Times" panose="02020603050405020304" pitchFamily="18" charset="0"/>
              </a:rPr>
              <a:t>Based on visual inspection </a:t>
            </a:r>
            <a:endParaRPr lang="zh-CN" altLang="en-US" dirty="0">
              <a:latin typeface="Times" panose="02020603050405020304" pitchFamily="18" charset="0"/>
            </a:endParaRPr>
          </a:p>
        </p:txBody>
      </p:sp>
      <p:sp>
        <p:nvSpPr>
          <p:cNvPr id="11" name="文本框 10">
            <a:extLst>
              <a:ext uri="{FF2B5EF4-FFF2-40B4-BE49-F238E27FC236}">
                <a16:creationId xmlns:a16="http://schemas.microsoft.com/office/drawing/2014/main" id="{3171779D-C3F6-44D8-B0A0-4C7B5D45218E}"/>
              </a:ext>
            </a:extLst>
          </p:cNvPr>
          <p:cNvSpPr txBox="1"/>
          <p:nvPr/>
        </p:nvSpPr>
        <p:spPr>
          <a:xfrm>
            <a:off x="6525937" y="2169528"/>
            <a:ext cx="4790993" cy="2031325"/>
          </a:xfrm>
          <a:prstGeom prst="rect">
            <a:avLst/>
          </a:prstGeom>
          <a:noFill/>
        </p:spPr>
        <p:txBody>
          <a:bodyPr wrap="square">
            <a:spAutoFit/>
          </a:bodyPr>
          <a:lstStyle/>
          <a:p>
            <a:r>
              <a:rPr lang="en-US" altLang="zh-CN" dirty="0">
                <a:latin typeface="Times" panose="02020603050405020304" pitchFamily="18" charset="0"/>
              </a:rPr>
              <a:t>The reason not to implement an automatic plume detection method is that the ΔXCH4 maps from PRISMA contain a substantial amount of spatially-coherent retrieval artifacts correlated with surface features, which disturb the retrieval. This make it difficult to develop automatic plume detection methods.</a:t>
            </a:r>
            <a:endParaRPr lang="zh-CN" altLang="en-US" dirty="0">
              <a:latin typeface="Times" panose="02020603050405020304" pitchFamily="18" charset="0"/>
            </a:endParaRPr>
          </a:p>
        </p:txBody>
      </p:sp>
      <p:pic>
        <p:nvPicPr>
          <p:cNvPr id="2" name="图片 1">
            <a:extLst>
              <a:ext uri="{FF2B5EF4-FFF2-40B4-BE49-F238E27FC236}">
                <a16:creationId xmlns:a16="http://schemas.microsoft.com/office/drawing/2014/main" id="{2380AD36-998F-44E7-A9E2-4EBEBD45F6A4}"/>
              </a:ext>
            </a:extLst>
          </p:cNvPr>
          <p:cNvPicPr>
            <a:picLocks noChangeAspect="1"/>
          </p:cNvPicPr>
          <p:nvPr/>
        </p:nvPicPr>
        <p:blipFill>
          <a:blip r:embed="rId3"/>
          <a:stretch>
            <a:fillRect/>
          </a:stretch>
        </p:blipFill>
        <p:spPr>
          <a:xfrm>
            <a:off x="774066" y="2169528"/>
            <a:ext cx="4681846" cy="3042355"/>
          </a:xfrm>
          <a:prstGeom prst="rect">
            <a:avLst/>
          </a:prstGeom>
        </p:spPr>
      </p:pic>
    </p:spTree>
    <p:extLst>
      <p:ext uri="{BB962C8B-B14F-4D97-AF65-F5344CB8AC3E}">
        <p14:creationId xmlns:p14="http://schemas.microsoft.com/office/powerpoint/2010/main" val="1575181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E005AD9F-0D18-48DE-91D1-99C914FF2B40}"/>
              </a:ext>
            </a:extLst>
          </p:cNvPr>
          <p:cNvSpPr txBox="1"/>
          <p:nvPr/>
        </p:nvSpPr>
        <p:spPr>
          <a:xfrm>
            <a:off x="687160" y="409303"/>
            <a:ext cx="6094520" cy="369332"/>
          </a:xfrm>
          <a:prstGeom prst="rect">
            <a:avLst/>
          </a:prstGeom>
          <a:noFill/>
        </p:spPr>
        <p:txBody>
          <a:bodyPr wrap="square">
            <a:spAutoFit/>
          </a:bodyPr>
          <a:lstStyle/>
          <a:p>
            <a:r>
              <a:rPr lang="en-US" altLang="zh-CN" b="1" dirty="0">
                <a:latin typeface="Times" panose="02020603050405020304" pitchFamily="18" charset="0"/>
              </a:rPr>
              <a:t>Estimation of emission flux rates</a:t>
            </a:r>
            <a:endParaRPr lang="zh-CN" altLang="en-US" b="1" dirty="0">
              <a:latin typeface="Times" panose="02020603050405020304" pitchFamily="18" charset="0"/>
            </a:endParaRPr>
          </a:p>
        </p:txBody>
      </p:sp>
      <p:pic>
        <p:nvPicPr>
          <p:cNvPr id="9" name="图片 8">
            <a:extLst>
              <a:ext uri="{FF2B5EF4-FFF2-40B4-BE49-F238E27FC236}">
                <a16:creationId xmlns:a16="http://schemas.microsoft.com/office/drawing/2014/main" id="{A69BA650-50F0-4557-B048-455FDE581C11}"/>
              </a:ext>
            </a:extLst>
          </p:cNvPr>
          <p:cNvPicPr>
            <a:picLocks noChangeAspect="1"/>
          </p:cNvPicPr>
          <p:nvPr/>
        </p:nvPicPr>
        <p:blipFill>
          <a:blip r:embed="rId3"/>
          <a:stretch>
            <a:fillRect/>
          </a:stretch>
        </p:blipFill>
        <p:spPr>
          <a:xfrm>
            <a:off x="2241767" y="1052833"/>
            <a:ext cx="7989232" cy="1085498"/>
          </a:xfrm>
          <a:prstGeom prst="rect">
            <a:avLst/>
          </a:prstGeom>
        </p:spPr>
      </p:pic>
      <p:pic>
        <p:nvPicPr>
          <p:cNvPr id="11" name="图片 10">
            <a:extLst>
              <a:ext uri="{FF2B5EF4-FFF2-40B4-BE49-F238E27FC236}">
                <a16:creationId xmlns:a16="http://schemas.microsoft.com/office/drawing/2014/main" id="{84C006B1-FC66-4B6E-8B82-93334FD5B514}"/>
              </a:ext>
            </a:extLst>
          </p:cNvPr>
          <p:cNvPicPr>
            <a:picLocks noChangeAspect="1"/>
          </p:cNvPicPr>
          <p:nvPr/>
        </p:nvPicPr>
        <p:blipFill>
          <a:blip r:embed="rId4"/>
          <a:stretch>
            <a:fillRect/>
          </a:stretch>
        </p:blipFill>
        <p:spPr>
          <a:xfrm>
            <a:off x="2241767" y="3314685"/>
            <a:ext cx="7957148" cy="946120"/>
          </a:xfrm>
          <a:prstGeom prst="rect">
            <a:avLst/>
          </a:prstGeom>
        </p:spPr>
      </p:pic>
      <p:pic>
        <p:nvPicPr>
          <p:cNvPr id="13" name="图片 12">
            <a:extLst>
              <a:ext uri="{FF2B5EF4-FFF2-40B4-BE49-F238E27FC236}">
                <a16:creationId xmlns:a16="http://schemas.microsoft.com/office/drawing/2014/main" id="{D28D3D5C-2B6A-48DD-8606-4A4EEFBB17FE}"/>
              </a:ext>
            </a:extLst>
          </p:cNvPr>
          <p:cNvPicPr>
            <a:picLocks noChangeAspect="1"/>
          </p:cNvPicPr>
          <p:nvPr/>
        </p:nvPicPr>
        <p:blipFill>
          <a:blip r:embed="rId5"/>
          <a:stretch>
            <a:fillRect/>
          </a:stretch>
        </p:blipFill>
        <p:spPr>
          <a:xfrm>
            <a:off x="2241767" y="5323621"/>
            <a:ext cx="8096602" cy="549543"/>
          </a:xfrm>
          <a:prstGeom prst="rect">
            <a:avLst/>
          </a:prstGeom>
        </p:spPr>
      </p:pic>
      <p:sp>
        <p:nvSpPr>
          <p:cNvPr id="15" name="文本框 14">
            <a:extLst>
              <a:ext uri="{FF2B5EF4-FFF2-40B4-BE49-F238E27FC236}">
                <a16:creationId xmlns:a16="http://schemas.microsoft.com/office/drawing/2014/main" id="{5D9B4647-0934-4F39-9D9F-6FCD82D52E0D}"/>
              </a:ext>
            </a:extLst>
          </p:cNvPr>
          <p:cNvSpPr txBox="1"/>
          <p:nvPr/>
        </p:nvSpPr>
        <p:spPr>
          <a:xfrm>
            <a:off x="2241767" y="2264005"/>
            <a:ext cx="5034842" cy="923330"/>
          </a:xfrm>
          <a:prstGeom prst="rect">
            <a:avLst/>
          </a:prstGeom>
          <a:noFill/>
        </p:spPr>
        <p:txBody>
          <a:bodyPr wrap="square">
            <a:spAutoFit/>
          </a:bodyPr>
          <a:lstStyle/>
          <a:p>
            <a:r>
              <a:rPr lang="en-US" altLang="zh-CN" b="1" dirty="0">
                <a:latin typeface="Times" panose="02020603050405020304" pitchFamily="18" charset="0"/>
              </a:rPr>
              <a:t>IME: </a:t>
            </a:r>
            <a:r>
              <a:rPr lang="en-US" altLang="zh-CN" dirty="0">
                <a:latin typeface="Times" panose="02020603050405020304" pitchFamily="18" charset="0"/>
              </a:rPr>
              <a:t>integrated mass enhancement</a:t>
            </a:r>
          </a:p>
          <a:p>
            <a:r>
              <a:rPr lang="en-US" altLang="zh-CN" b="1" dirty="0">
                <a:latin typeface="Times" panose="02020603050405020304" pitchFamily="18" charset="0"/>
              </a:rPr>
              <a:t>n</a:t>
            </a:r>
            <a:r>
              <a:rPr lang="en-US" altLang="zh-CN" b="1" baseline="-25000" dirty="0">
                <a:latin typeface="Times" panose="02020603050405020304" pitchFamily="18" charset="0"/>
              </a:rPr>
              <a:t>p</a:t>
            </a:r>
            <a:r>
              <a:rPr lang="en-US" altLang="zh-CN" dirty="0">
                <a:latin typeface="Times" panose="02020603050405020304" pitchFamily="18" charset="0"/>
              </a:rPr>
              <a:t> is the number of pixels in the plume,</a:t>
            </a:r>
          </a:p>
          <a:p>
            <a:r>
              <a:rPr lang="en-US" altLang="zh-CN" b="1" dirty="0">
                <a:latin typeface="Times" panose="02020603050405020304" pitchFamily="18" charset="0"/>
              </a:rPr>
              <a:t>k</a:t>
            </a:r>
            <a:r>
              <a:rPr lang="en-US" altLang="zh-CN" dirty="0">
                <a:latin typeface="Times" panose="02020603050405020304" pitchFamily="18" charset="0"/>
              </a:rPr>
              <a:t> is a scaling factor equal to 5.155⋅10</a:t>
            </a:r>
            <a:r>
              <a:rPr lang="en-US" altLang="zh-CN" baseline="30000" dirty="0">
                <a:latin typeface="Times" panose="02020603050405020304" pitchFamily="18" charset="0"/>
              </a:rPr>
              <a:t>−3 </a:t>
            </a:r>
            <a:r>
              <a:rPr lang="en-US" altLang="zh-CN" dirty="0">
                <a:latin typeface="Times" panose="02020603050405020304" pitchFamily="18" charset="0"/>
              </a:rPr>
              <a:t>kg/ppb.</a:t>
            </a:r>
            <a:endParaRPr lang="zh-CN" altLang="en-US" dirty="0">
              <a:latin typeface="Times" panose="02020603050405020304" pitchFamily="18" charset="0"/>
            </a:endParaRPr>
          </a:p>
        </p:txBody>
      </p:sp>
      <p:sp>
        <p:nvSpPr>
          <p:cNvPr id="17" name="文本框 16">
            <a:extLst>
              <a:ext uri="{FF2B5EF4-FFF2-40B4-BE49-F238E27FC236}">
                <a16:creationId xmlns:a16="http://schemas.microsoft.com/office/drawing/2014/main" id="{CCFE1B98-A97E-4533-9562-388C359A2E82}"/>
              </a:ext>
            </a:extLst>
          </p:cNvPr>
          <p:cNvSpPr txBox="1"/>
          <p:nvPr/>
        </p:nvSpPr>
        <p:spPr>
          <a:xfrm>
            <a:off x="2229477" y="4328412"/>
            <a:ext cx="6027287" cy="369332"/>
          </a:xfrm>
          <a:prstGeom prst="rect">
            <a:avLst/>
          </a:prstGeom>
          <a:noFill/>
        </p:spPr>
        <p:txBody>
          <a:bodyPr wrap="square">
            <a:spAutoFit/>
          </a:bodyPr>
          <a:lstStyle/>
          <a:p>
            <a:r>
              <a:rPr lang="en-US" altLang="zh-CN" b="1" dirty="0" err="1">
                <a:latin typeface="Times" panose="02020603050405020304" pitchFamily="18" charset="0"/>
              </a:rPr>
              <a:t>U</a:t>
            </a:r>
            <a:r>
              <a:rPr lang="en-US" altLang="zh-CN" b="1" baseline="-25000" dirty="0" err="1">
                <a:latin typeface="Times" panose="02020603050405020304" pitchFamily="18" charset="0"/>
              </a:rPr>
              <a:t>eff</a:t>
            </a:r>
            <a:r>
              <a:rPr lang="en-US" altLang="zh-CN" dirty="0">
                <a:latin typeface="Times" panose="02020603050405020304" pitchFamily="18" charset="0"/>
              </a:rPr>
              <a:t> is an effective wind speed, </a:t>
            </a:r>
            <a:r>
              <a:rPr lang="en-US" altLang="zh-CN" b="1" dirty="0">
                <a:latin typeface="Times" panose="02020603050405020304" pitchFamily="18" charset="0"/>
              </a:rPr>
              <a:t>L</a:t>
            </a:r>
            <a:r>
              <a:rPr lang="en-US" altLang="zh-CN" dirty="0">
                <a:latin typeface="Times" panose="02020603050405020304" pitchFamily="18" charset="0"/>
              </a:rPr>
              <a:t> is the plume length scale.</a:t>
            </a:r>
            <a:endParaRPr lang="zh-CN" altLang="en-US" dirty="0">
              <a:latin typeface="Times" panose="02020603050405020304" pitchFamily="18" charset="0"/>
            </a:endParaRPr>
          </a:p>
        </p:txBody>
      </p:sp>
      <p:sp>
        <p:nvSpPr>
          <p:cNvPr id="19" name="文本框 18">
            <a:extLst>
              <a:ext uri="{FF2B5EF4-FFF2-40B4-BE49-F238E27FC236}">
                <a16:creationId xmlns:a16="http://schemas.microsoft.com/office/drawing/2014/main" id="{89B12516-C7CF-479B-82EA-030C46CF1622}"/>
              </a:ext>
            </a:extLst>
          </p:cNvPr>
          <p:cNvSpPr txBox="1"/>
          <p:nvPr/>
        </p:nvSpPr>
        <p:spPr>
          <a:xfrm>
            <a:off x="2229476" y="4719669"/>
            <a:ext cx="6876917" cy="369332"/>
          </a:xfrm>
          <a:prstGeom prst="rect">
            <a:avLst/>
          </a:prstGeom>
          <a:noFill/>
        </p:spPr>
        <p:txBody>
          <a:bodyPr wrap="square">
            <a:spAutoFit/>
          </a:bodyPr>
          <a:lstStyle/>
          <a:p>
            <a:r>
              <a:rPr lang="en-US" altLang="zh-CN" dirty="0">
                <a:latin typeface="Times" panose="02020603050405020304" pitchFamily="18" charset="0"/>
              </a:rPr>
              <a:t>The </a:t>
            </a:r>
            <a:r>
              <a:rPr lang="en-US" altLang="zh-CN" dirty="0" err="1">
                <a:latin typeface="Times" panose="02020603050405020304" pitchFamily="18" charset="0"/>
              </a:rPr>
              <a:t>U</a:t>
            </a:r>
            <a:r>
              <a:rPr lang="en-US" altLang="zh-CN" baseline="-25000" dirty="0" err="1">
                <a:latin typeface="Times" panose="02020603050405020304" pitchFamily="18" charset="0"/>
              </a:rPr>
              <a:t>eff</a:t>
            </a:r>
            <a:r>
              <a:rPr lang="en-US" altLang="zh-CN" dirty="0">
                <a:latin typeface="Times" panose="02020603050405020304" pitchFamily="18" charset="0"/>
              </a:rPr>
              <a:t> term is calculated from the measurable 10-m wind speed U</a:t>
            </a:r>
            <a:r>
              <a:rPr lang="en-US" altLang="zh-CN" baseline="-25000" dirty="0">
                <a:latin typeface="Times" panose="02020603050405020304" pitchFamily="18" charset="0"/>
              </a:rPr>
              <a:t>10</a:t>
            </a:r>
            <a:r>
              <a:rPr lang="en-US" altLang="zh-CN" dirty="0">
                <a:latin typeface="Times" panose="02020603050405020304" pitchFamily="18" charset="0"/>
              </a:rPr>
              <a:t> as</a:t>
            </a:r>
            <a:endParaRPr lang="zh-CN" altLang="en-US" dirty="0">
              <a:latin typeface="Times" panose="02020603050405020304" pitchFamily="18" charset="0"/>
            </a:endParaRPr>
          </a:p>
        </p:txBody>
      </p:sp>
    </p:spTree>
    <p:extLst>
      <p:ext uri="{BB962C8B-B14F-4D97-AF65-F5344CB8AC3E}">
        <p14:creationId xmlns:p14="http://schemas.microsoft.com/office/powerpoint/2010/main" val="489695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2EAE765B-86C7-4BF2-96C5-94C74D34DB19}"/>
              </a:ext>
            </a:extLst>
          </p:cNvPr>
          <p:cNvSpPr txBox="1"/>
          <p:nvPr/>
        </p:nvSpPr>
        <p:spPr>
          <a:xfrm>
            <a:off x="0" y="19552"/>
            <a:ext cx="6094520" cy="369332"/>
          </a:xfrm>
          <a:prstGeom prst="rect">
            <a:avLst/>
          </a:prstGeom>
          <a:noFill/>
        </p:spPr>
        <p:txBody>
          <a:bodyPr wrap="square">
            <a:spAutoFit/>
          </a:bodyPr>
          <a:lstStyle/>
          <a:p>
            <a:r>
              <a:rPr lang="en-US" altLang="zh-CN" b="1" dirty="0">
                <a:latin typeface="Times" panose="02020603050405020304" pitchFamily="18" charset="0"/>
                <a:cs typeface="Times" panose="02020603050405020304" pitchFamily="18" charset="0"/>
              </a:rPr>
              <a:t>End-to-end simulations</a:t>
            </a:r>
            <a:endParaRPr lang="zh-CN" altLang="en-US" b="1" dirty="0">
              <a:latin typeface="Times" panose="02020603050405020304" pitchFamily="18" charset="0"/>
              <a:cs typeface="Times" panose="02020603050405020304" pitchFamily="18" charset="0"/>
            </a:endParaRPr>
          </a:p>
        </p:txBody>
      </p:sp>
      <p:pic>
        <p:nvPicPr>
          <p:cNvPr id="6" name="图片 5">
            <a:extLst>
              <a:ext uri="{FF2B5EF4-FFF2-40B4-BE49-F238E27FC236}">
                <a16:creationId xmlns:a16="http://schemas.microsoft.com/office/drawing/2014/main" id="{5776100C-F4FE-4487-B7AC-7D263CAD5B76}"/>
              </a:ext>
            </a:extLst>
          </p:cNvPr>
          <p:cNvPicPr>
            <a:picLocks noChangeAspect="1"/>
          </p:cNvPicPr>
          <p:nvPr/>
        </p:nvPicPr>
        <p:blipFill>
          <a:blip r:embed="rId3"/>
          <a:stretch>
            <a:fillRect/>
          </a:stretch>
        </p:blipFill>
        <p:spPr>
          <a:xfrm>
            <a:off x="1655164" y="705664"/>
            <a:ext cx="7816884" cy="5394853"/>
          </a:xfrm>
          <a:prstGeom prst="rect">
            <a:avLst/>
          </a:prstGeom>
        </p:spPr>
      </p:pic>
      <p:grpSp>
        <p:nvGrpSpPr>
          <p:cNvPr id="2" name="组合 1">
            <a:extLst>
              <a:ext uri="{FF2B5EF4-FFF2-40B4-BE49-F238E27FC236}">
                <a16:creationId xmlns:a16="http://schemas.microsoft.com/office/drawing/2014/main" id="{6DB6B76E-10E9-46D0-BA54-B7012FF6AAD5}"/>
              </a:ext>
            </a:extLst>
          </p:cNvPr>
          <p:cNvGrpSpPr/>
          <p:nvPr/>
        </p:nvGrpSpPr>
        <p:grpSpPr>
          <a:xfrm>
            <a:off x="2941443" y="6100517"/>
            <a:ext cx="5705551" cy="369332"/>
            <a:chOff x="2849870" y="6099784"/>
            <a:chExt cx="5705551" cy="369332"/>
          </a:xfrm>
        </p:grpSpPr>
        <p:sp>
          <p:nvSpPr>
            <p:cNvPr id="4" name="文本框 3">
              <a:extLst>
                <a:ext uri="{FF2B5EF4-FFF2-40B4-BE49-F238E27FC236}">
                  <a16:creationId xmlns:a16="http://schemas.microsoft.com/office/drawing/2014/main" id="{897EEEAE-C93B-4D48-838E-84F376F8B179}"/>
                </a:ext>
              </a:extLst>
            </p:cNvPr>
            <p:cNvSpPr txBox="1"/>
            <p:nvPr/>
          </p:nvSpPr>
          <p:spPr>
            <a:xfrm>
              <a:off x="2849870" y="6099784"/>
              <a:ext cx="997699" cy="369332"/>
            </a:xfrm>
            <a:prstGeom prst="rect">
              <a:avLst/>
            </a:prstGeom>
            <a:noFill/>
          </p:spPr>
          <p:txBody>
            <a:bodyPr wrap="square">
              <a:spAutoFit/>
            </a:bodyPr>
            <a:lstStyle/>
            <a:p>
              <a:r>
                <a:rPr lang="en-US" altLang="zh-CN" b="1" dirty="0">
                  <a:latin typeface="Times" panose="02020603050405020304" pitchFamily="18" charset="0"/>
                  <a:cs typeface="Times" panose="02020603050405020304" pitchFamily="18" charset="0"/>
                </a:rPr>
                <a:t>Algeria</a:t>
              </a:r>
              <a:endParaRPr lang="zh-CN" altLang="en-US" b="1" dirty="0">
                <a:latin typeface="Times" panose="02020603050405020304" pitchFamily="18" charset="0"/>
                <a:cs typeface="Times" panose="02020603050405020304" pitchFamily="18" charset="0"/>
              </a:endParaRPr>
            </a:p>
          </p:txBody>
        </p:sp>
        <p:sp>
          <p:nvSpPr>
            <p:cNvPr id="7" name="文本框 6">
              <a:extLst>
                <a:ext uri="{FF2B5EF4-FFF2-40B4-BE49-F238E27FC236}">
                  <a16:creationId xmlns:a16="http://schemas.microsoft.com/office/drawing/2014/main" id="{9311BDBD-F649-4621-B8B5-2569DF942704}"/>
                </a:ext>
              </a:extLst>
            </p:cNvPr>
            <p:cNvSpPr txBox="1"/>
            <p:nvPr/>
          </p:nvSpPr>
          <p:spPr>
            <a:xfrm>
              <a:off x="5216152" y="6099784"/>
              <a:ext cx="1156137" cy="369332"/>
            </a:xfrm>
            <a:prstGeom prst="rect">
              <a:avLst/>
            </a:prstGeom>
            <a:noFill/>
          </p:spPr>
          <p:txBody>
            <a:bodyPr wrap="square">
              <a:spAutoFit/>
            </a:bodyPr>
            <a:lstStyle/>
            <a:p>
              <a:r>
                <a:rPr lang="en-US" altLang="zh-CN" b="1" dirty="0">
                  <a:latin typeface="Times" panose="02020603050405020304" pitchFamily="18" charset="0"/>
                  <a:cs typeface="Times" panose="02020603050405020304" pitchFamily="18" charset="0"/>
                </a:rPr>
                <a:t>Permian</a:t>
              </a:r>
              <a:endParaRPr lang="zh-CN" altLang="en-US" b="1" dirty="0">
                <a:latin typeface="Times" panose="02020603050405020304" pitchFamily="18" charset="0"/>
                <a:cs typeface="Times" panose="02020603050405020304" pitchFamily="18" charset="0"/>
              </a:endParaRPr>
            </a:p>
          </p:txBody>
        </p:sp>
        <p:sp>
          <p:nvSpPr>
            <p:cNvPr id="8" name="文本框 7">
              <a:extLst>
                <a:ext uri="{FF2B5EF4-FFF2-40B4-BE49-F238E27FC236}">
                  <a16:creationId xmlns:a16="http://schemas.microsoft.com/office/drawing/2014/main" id="{85CFA3CB-97FF-4538-93CF-378309B3CC71}"/>
                </a:ext>
              </a:extLst>
            </p:cNvPr>
            <p:cNvSpPr txBox="1"/>
            <p:nvPr/>
          </p:nvSpPr>
          <p:spPr>
            <a:xfrm>
              <a:off x="7740872" y="6099784"/>
              <a:ext cx="814549" cy="369332"/>
            </a:xfrm>
            <a:prstGeom prst="rect">
              <a:avLst/>
            </a:prstGeom>
            <a:noFill/>
          </p:spPr>
          <p:txBody>
            <a:bodyPr wrap="square">
              <a:spAutoFit/>
            </a:bodyPr>
            <a:lstStyle/>
            <a:p>
              <a:r>
                <a:rPr lang="en-US" altLang="zh-CN" b="1" dirty="0">
                  <a:latin typeface="Times" panose="02020603050405020304" pitchFamily="18" charset="0"/>
                  <a:cs typeface="Times" panose="02020603050405020304" pitchFamily="18" charset="0"/>
                </a:rPr>
                <a:t>China</a:t>
              </a:r>
              <a:endParaRPr lang="zh-CN" altLang="en-US" b="1" dirty="0">
                <a:latin typeface="Times" panose="02020603050405020304" pitchFamily="18" charset="0"/>
                <a:cs typeface="Times" panose="02020603050405020304" pitchFamily="18" charset="0"/>
              </a:endParaRPr>
            </a:p>
          </p:txBody>
        </p:sp>
      </p:grpSp>
    </p:spTree>
    <p:extLst>
      <p:ext uri="{BB962C8B-B14F-4D97-AF65-F5344CB8AC3E}">
        <p14:creationId xmlns:p14="http://schemas.microsoft.com/office/powerpoint/2010/main" val="4219963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DD21060-2BB4-4D5C-B31A-EA62C26DB979}"/>
              </a:ext>
            </a:extLst>
          </p:cNvPr>
          <p:cNvPicPr>
            <a:picLocks noChangeAspect="1"/>
          </p:cNvPicPr>
          <p:nvPr/>
        </p:nvPicPr>
        <p:blipFill>
          <a:blip r:embed="rId3"/>
          <a:stretch>
            <a:fillRect/>
          </a:stretch>
        </p:blipFill>
        <p:spPr>
          <a:xfrm>
            <a:off x="1160207" y="164690"/>
            <a:ext cx="3990355" cy="6528619"/>
          </a:xfrm>
          <a:prstGeom prst="rect">
            <a:avLst/>
          </a:prstGeom>
        </p:spPr>
      </p:pic>
      <p:sp>
        <p:nvSpPr>
          <p:cNvPr id="5" name="文本框 4">
            <a:extLst>
              <a:ext uri="{FF2B5EF4-FFF2-40B4-BE49-F238E27FC236}">
                <a16:creationId xmlns:a16="http://schemas.microsoft.com/office/drawing/2014/main" id="{48591C19-62DF-4417-A11D-7113A6C12E21}"/>
              </a:ext>
            </a:extLst>
          </p:cNvPr>
          <p:cNvSpPr txBox="1"/>
          <p:nvPr/>
        </p:nvSpPr>
        <p:spPr>
          <a:xfrm>
            <a:off x="6358339" y="2644170"/>
            <a:ext cx="4761945" cy="1569660"/>
          </a:xfrm>
          <a:prstGeom prst="rect">
            <a:avLst/>
          </a:prstGeom>
          <a:noFill/>
        </p:spPr>
        <p:txBody>
          <a:bodyPr wrap="square">
            <a:spAutoFit/>
          </a:bodyPr>
          <a:lstStyle/>
          <a:p>
            <a:r>
              <a:rPr lang="en-US" altLang="zh-CN" sz="2400" dirty="0">
                <a:latin typeface="Times New Roman" panose="02020603050405020304" pitchFamily="18" charset="0"/>
                <a:cs typeface="Times New Roman" panose="02020603050405020304" pitchFamily="18" charset="0"/>
              </a:rPr>
              <a:t>Comparison of input and retrieved ΔXCH4 maps for a simulation at the Permian Basin site with an emission flux rate Q of 1000 kg/h.</a:t>
            </a:r>
            <a:endParaRPr lang="zh-CN"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46716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1576</TotalTime>
  <Words>1367</Words>
  <Application>Microsoft Office PowerPoint</Application>
  <PresentationFormat>宽屏</PresentationFormat>
  <Paragraphs>71</Paragraphs>
  <Slides>19</Slides>
  <Notes>9</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19</vt:i4>
      </vt:variant>
    </vt:vector>
  </HeadingPairs>
  <TitlesOfParts>
    <vt:vector size="25" baseType="lpstr">
      <vt:lpstr>等线</vt:lpstr>
      <vt:lpstr>等线 Light</vt:lpstr>
      <vt:lpstr>Arial</vt:lpstr>
      <vt:lpstr>Times</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左 小幸</dc:creator>
  <cp:lastModifiedBy>左 小幸</cp:lastModifiedBy>
  <cp:revision>51</cp:revision>
  <dcterms:created xsi:type="dcterms:W3CDTF">2021-10-15T12:25:35Z</dcterms:created>
  <dcterms:modified xsi:type="dcterms:W3CDTF">2021-10-23T13:55:12Z</dcterms:modified>
</cp:coreProperties>
</file>

<file path=docProps/thumbnail.jpeg>
</file>